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2" r:id="rId2"/>
    <p:sldMasterId id="2147483715" r:id="rId3"/>
  </p:sldMasterIdLst>
  <p:notesMasterIdLst>
    <p:notesMasterId r:id="rId81"/>
  </p:notesMasterIdLst>
  <p:sldIdLst>
    <p:sldId id="356" r:id="rId4"/>
    <p:sldId id="268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379" r:id="rId21"/>
    <p:sldId id="300" r:id="rId22"/>
    <p:sldId id="357" r:id="rId23"/>
    <p:sldId id="358" r:id="rId24"/>
    <p:sldId id="359" r:id="rId25"/>
    <p:sldId id="360" r:id="rId26"/>
    <p:sldId id="311" r:id="rId27"/>
    <p:sldId id="361" r:id="rId28"/>
    <p:sldId id="362" r:id="rId29"/>
    <p:sldId id="363" r:id="rId30"/>
    <p:sldId id="364" r:id="rId31"/>
    <p:sldId id="367" r:id="rId32"/>
    <p:sldId id="365" r:id="rId33"/>
    <p:sldId id="366" r:id="rId34"/>
    <p:sldId id="368" r:id="rId35"/>
    <p:sldId id="369" r:id="rId36"/>
    <p:sldId id="371" r:id="rId37"/>
    <p:sldId id="372" r:id="rId38"/>
    <p:sldId id="370" r:id="rId39"/>
    <p:sldId id="375" r:id="rId40"/>
    <p:sldId id="373" r:id="rId41"/>
    <p:sldId id="374" r:id="rId42"/>
    <p:sldId id="376" r:id="rId43"/>
    <p:sldId id="377" r:id="rId44"/>
    <p:sldId id="378" r:id="rId45"/>
    <p:sldId id="389" r:id="rId46"/>
    <p:sldId id="388" r:id="rId47"/>
    <p:sldId id="390" r:id="rId48"/>
    <p:sldId id="391" r:id="rId49"/>
    <p:sldId id="392" r:id="rId50"/>
    <p:sldId id="393" r:id="rId51"/>
    <p:sldId id="394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382" r:id="rId66"/>
    <p:sldId id="383" r:id="rId67"/>
    <p:sldId id="384" r:id="rId68"/>
    <p:sldId id="385" r:id="rId69"/>
    <p:sldId id="330" r:id="rId70"/>
    <p:sldId id="380" r:id="rId71"/>
    <p:sldId id="381" r:id="rId72"/>
    <p:sldId id="424" r:id="rId73"/>
    <p:sldId id="425" r:id="rId74"/>
    <p:sldId id="426" r:id="rId75"/>
    <p:sldId id="427" r:id="rId76"/>
    <p:sldId id="428" r:id="rId77"/>
    <p:sldId id="386" r:id="rId78"/>
    <p:sldId id="387" r:id="rId79"/>
    <p:sldId id="355" r:id="rId8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2569" autoAdjust="0"/>
  </p:normalViewPr>
  <p:slideViewPr>
    <p:cSldViewPr snapToGrid="0">
      <p:cViewPr varScale="1">
        <p:scale>
          <a:sx n="113" d="100"/>
          <a:sy n="113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3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33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68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43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12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47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941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69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177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3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96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2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59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025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261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51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805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119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7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919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1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33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3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74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69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44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45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6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8"/>
            <a:ext cx="10353763" cy="405875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6"/>
            <a:ext cx="9590552" cy="182881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8"/>
            <a:ext cx="5060498" cy="405875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431518"/>
            <a:ext cx="3706890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2"/>
            <a:ext cx="5934950" cy="182933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0" cy="337613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3" cy="682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1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5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4" y="4480367"/>
            <a:ext cx="3300986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5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6" cy="1310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43781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1126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23011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1" cy="8257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457200">
              <a:spcBef>
                <a:spcPts val="0"/>
              </a:spcBef>
              <a:buSzTx/>
              <a:buNone/>
              <a:defRPr sz="2400" b="1"/>
            </a:lvl2pPr>
            <a:lvl3pPr marL="0" indent="914400">
              <a:spcBef>
                <a:spcPts val="0"/>
              </a:spcBef>
              <a:buSzTx/>
              <a:buNone/>
              <a:defRPr sz="2400" b="1"/>
            </a:lvl3pPr>
            <a:lvl4pPr marL="0" indent="1371600">
              <a:spcBef>
                <a:spcPts val="0"/>
              </a:spcBef>
              <a:buSzTx/>
              <a:buNone/>
              <a:defRPr sz="2400" b="1"/>
            </a:lvl4pPr>
            <a:lvl5pPr marL="0" indent="182880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2723712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72750880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33558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12526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29967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1" cy="8257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457200">
              <a:spcBef>
                <a:spcPts val="0"/>
              </a:spcBef>
              <a:buSzTx/>
              <a:buNone/>
              <a:defRPr sz="2400" b="1"/>
            </a:lvl2pPr>
            <a:lvl3pPr marL="0" indent="914400">
              <a:spcBef>
                <a:spcPts val="0"/>
              </a:spcBef>
              <a:buSzTx/>
              <a:buNone/>
              <a:defRPr sz="2400" b="1"/>
            </a:lvl3pPr>
            <a:lvl4pPr marL="0" indent="1371600">
              <a:spcBef>
                <a:spcPts val="0"/>
              </a:spcBef>
              <a:buSzTx/>
              <a:buNone/>
              <a:defRPr sz="2400" b="1"/>
            </a:lvl4pPr>
            <a:lvl5pPr marL="0" indent="182880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5566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4616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562467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90276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94490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42765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9612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5753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6031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6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5142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8"/>
            <a:ext cx="10353763" cy="405875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57391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6"/>
            <a:ext cx="9590552" cy="182881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70678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8"/>
            <a:ext cx="5060498" cy="405875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72512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89272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03212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431518"/>
            <a:ext cx="3706890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60136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2"/>
            <a:ext cx="5934950" cy="182933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0" cy="337613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3459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3" cy="682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99700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155993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1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767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55935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5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52616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4" y="4480367"/>
            <a:ext cx="3300986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5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6" cy="1310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937984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08507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22088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95152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132598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30530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22137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0383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68790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75268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39005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4178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064277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856736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45524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87689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336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98395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1430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54389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848205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4443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829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61647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050718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37060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88505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2736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30668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42286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66670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29537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833836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4156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3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73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4388556" y="2396441"/>
            <a:ext cx="3414824" cy="1741247"/>
            <a:chOff x="3057330" y="241152"/>
            <a:chExt cx="3414823" cy="1741246"/>
          </a:xfrm>
        </p:grpSpPr>
        <p:sp>
          <p:nvSpPr>
            <p:cNvPr id="337" name="TextBox 5"/>
            <p:cNvSpPr txBox="1"/>
            <p:nvPr/>
          </p:nvSpPr>
          <p:spPr>
            <a:xfrm>
              <a:off x="3057330" y="241152"/>
              <a:ext cx="3414823" cy="156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KH</a:t>
              </a: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MALL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 rot="16200000">
              <a:off x="4722549" y="666492"/>
              <a:ext cx="84386" cy="25474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3826498" y="1304274"/>
            <a:ext cx="7855734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730045" y="982979"/>
            <a:ext cx="1324357" cy="6819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상품의 이미지</a:t>
            </a:r>
            <a:r>
              <a:rPr lang="en-US" altLang="ko-KR"/>
              <a:t>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상품의 가격표</a:t>
            </a:r>
            <a:r>
              <a:rPr lang="en-US" altLang="ko-KR"/>
              <a:t>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버튼 기능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3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72009"/>
            <a:ext cx="3776662" cy="3366294"/>
          </a:xfrm>
          <a:prstGeom prst="rect">
            <a:avLst/>
          </a:prstGeom>
        </p:spPr>
      </p:pic>
      <p:sp>
        <p:nvSpPr>
          <p:cNvPr id="1171" name="TextBox 1170"/>
          <p:cNvSpPr txBox="1"/>
          <p:nvPr/>
        </p:nvSpPr>
        <p:spPr>
          <a:xfrm>
            <a:off x="3831431" y="1310639"/>
            <a:ext cx="7743826" cy="53359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상품의 이미지를 출력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src="../resources/images/&lt;%=product.getFilename()%&gt;" class="simpleLens-big-image" style="width:300px; height:300px; margin-left:20px;"/&gt;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가격 등록표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 class="table table-pr" style="margin-bottom:5px"&gt;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&lt;colgroup&gt;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&lt;col width="30%"&gt;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&lt;col width="70%"&gt;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&lt;/colgroup&gt;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&lt;tbody&gt;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text-success"&gt;상품명&lt;/th&gt;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&lt;%=product.getPname()%&gt;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text-success"&gt;상품 코드&lt;/th&gt;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&lt;span class="badge badge-danger"&gt;&lt;%=product.getProductId()%&gt;&lt;/span&gt;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태그의 배경색 지정</a:t>
            </a: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text-success"&gt;제조사&lt;/th&gt;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&lt;%=product.getManufacturer()%&gt;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text-success"&gt;소비자가&lt;/th&gt;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		&lt;del&gt;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&lt;%=product.getUnitPrice() %&gt;원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		&lt;/del&gt;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 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&lt;th class="active text-success"&gt;판매가&lt;/th&gt;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				&lt;td&gt; &lt;%=product.getUnitPrice() %&gt;원 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버튼을 누르면 해당 페이지로 이동하거나 정보등을 form태그의 action속성을 통해 addCart.jsp에 보내줌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&lt;form name="addForm" action="./addCart.jsp?id=&lt;%=product.getProductId()%&gt;"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href="#" class="btn btn-info" onclick="addToCart()"&gt; 바로구매 &amp;raquo;&lt;/a&gt;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href="./cart.jsp" class="btn btn-warning"&gt; 장바구니 &amp;raquo;&lt;/a&gt;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 href="./index4.jsp" class="btn btn-secondary"&gt; 상품목록 &amp;raquo;&lt;/a&gt;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TextBox 1171"/>
          <p:cNvSpPr txBox="1"/>
          <p:nvPr/>
        </p:nvSpPr>
        <p:spPr>
          <a:xfrm>
            <a:off x="9566671" y="3429000"/>
            <a:ext cx="2107405" cy="2051922"/>
          </a:xfrm>
          <a:prstGeom prst="rect">
            <a:avLst/>
          </a:prstGeom>
          <a:solidFill>
            <a:schemeClr val="accent4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TextBox 1172"/>
          <p:cNvSpPr txBox="1"/>
          <p:nvPr/>
        </p:nvSpPr>
        <p:spPr>
          <a:xfrm>
            <a:off x="9555954" y="3694271"/>
            <a:ext cx="2124076" cy="167592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상품 구매 버튼을 눌렀을 때 실행되는 함수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 type="text/javascript"&gt;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function addToCart(){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 (confirm("상품을 장바구니에 추가하시겠습니까?")){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document.addForm.submit();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document.addForm.reset();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pic>
        <p:nvPicPr>
          <p:cNvPr id="1174" name="그림 117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782" y="2595564"/>
            <a:ext cx="1968499" cy="57150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3846909" y="3248978"/>
            <a:ext cx="2035969" cy="36004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6" name="그림 11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4355305"/>
            <a:ext cx="2657748" cy="1874042"/>
          </a:xfrm>
          <a:prstGeom prst="rect">
            <a:avLst/>
          </a:prstGeom>
        </p:spPr>
      </p:pic>
      <p:sp>
        <p:nvSpPr>
          <p:cNvPr id="1177" name="TextBox 1176"/>
          <p:cNvSpPr txBox="1"/>
          <p:nvPr/>
        </p:nvSpPr>
        <p:spPr>
          <a:xfrm>
            <a:off x="0" y="6316265"/>
            <a:ext cx="3423047" cy="35885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TextBox 1177"/>
          <p:cNvSpPr txBox="1"/>
          <p:nvPr/>
        </p:nvSpPr>
        <p:spPr>
          <a:xfrm>
            <a:off x="0" y="6375797"/>
            <a:ext cx="3101578" cy="36599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두 블럭에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display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inline-block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속성으로 설정해 한 컨테이너에 두 블럭이 나란히 위치할 수 있도록 설정</a:t>
            </a:r>
          </a:p>
        </p:txBody>
      </p:sp>
    </p:spTree>
    <p:extLst>
      <p:ext uri="{BB962C8B-B14F-4D97-AF65-F5344CB8AC3E}">
        <p14:creationId xmlns:p14="http://schemas.microsoft.com/office/powerpoint/2010/main" val="39604138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028904" y="1304274"/>
            <a:ext cx="7653328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3451559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515734" y="1016317"/>
            <a:ext cx="1538671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상품 상세 정보 이미지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4143375" y="1389438"/>
            <a:ext cx="6979224" cy="411410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style="line-height:500%"&gt;&lt;br /&gt;&lt;/span&gt;	&lt;!-- 블록 사이에 공간을 만듬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class="p_img_line"&gt;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&lt;p&gt;&lt;strong&gt;상품 상세 정보&lt;/strong&gt;&lt;/p&gt;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스타일을 적용해 글자를 중앙에 놓고 선을 만듬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제품에 대한 상세 이미지가 출력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각 이미지당 block을 설정하여 스크롤로 내리면서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볼 수 있게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			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src="../resources/images/&lt;%=product.getProductId()%&gt;_info_1.png"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src="../resources/images/&lt;%=product.getProductId()%&gt;_info_2.png"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src="../resources/images/&lt;%=product.getProductId()%&gt;_info_3.png"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src="../resources/images/&lt;%=product.getProductId()%&gt;_info_4.png"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src="../resources/images/&lt;%=product.getProductId()%&gt;_info_5.png"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&lt;img src="../resources/images/&lt;%=product.getProductId()%&gt;_info_6.png" style="display: block; margin: 0 auto;"&gt;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50168"/>
            <a:ext cx="3688555" cy="1638300"/>
          </a:xfrm>
          <a:prstGeom prst="rect">
            <a:avLst/>
          </a:prstGeom>
        </p:spPr>
      </p:pic>
      <p:pic>
        <p:nvPicPr>
          <p:cNvPr id="1171" name="그림 11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995094"/>
            <a:ext cx="3644106" cy="3551753"/>
          </a:xfrm>
          <a:prstGeom prst="rect">
            <a:avLst/>
          </a:prstGeom>
        </p:spPr>
      </p:pic>
      <p:pic>
        <p:nvPicPr>
          <p:cNvPr id="1172" name="그림 11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6150" y="1910556"/>
            <a:ext cx="1828006" cy="10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45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528967" y="1113774"/>
            <a:ext cx="7117546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730047" y="887730"/>
            <a:ext cx="1324357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페이지 베너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그림 11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51793"/>
            <a:ext cx="4335943" cy="4030662"/>
          </a:xfrm>
          <a:prstGeom prst="rect">
            <a:avLst/>
          </a:prstGeom>
        </p:spPr>
      </p:pic>
      <p:sp>
        <p:nvSpPr>
          <p:cNvPr id="1171" name="TextBox 1170"/>
          <p:cNvSpPr txBox="1"/>
          <p:nvPr/>
        </p:nvSpPr>
        <p:spPr>
          <a:xfrm>
            <a:off x="4541044" y="1224914"/>
            <a:ext cx="6598445" cy="353568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상단 이벤트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베너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--&gt;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class="timedeal_title"&gt;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class="dealtime"&gt;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&lt;img src="../resources/images/timedeal_title.png" style="display: block; margin: 0 auto;"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경고문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베너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class="notice" style="text-align : center;"&gt;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&lt;p&gt; ※ 해당 타임특가 상품 진행시간안에 결제되지 않으면 신청하신 상품은 취소처리 됩니다. 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&lt;p&gt; ※ 상황에 따라 물건이 빠르게 소진될 수 있습니다. &lt;p&gt;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3" name="그림 11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4382" y="2287587"/>
            <a:ext cx="4972050" cy="996950"/>
          </a:xfrm>
          <a:prstGeom prst="rect">
            <a:avLst/>
          </a:prstGeom>
        </p:spPr>
      </p:pic>
      <p:pic>
        <p:nvPicPr>
          <p:cNvPr id="1175" name="그림 117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1844" y="4618831"/>
            <a:ext cx="3460750" cy="12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74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633742" y="1006618"/>
            <a:ext cx="7415202" cy="572834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867643" y="932973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내용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6" name="그림 11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50169"/>
            <a:ext cx="4422775" cy="2190750"/>
          </a:xfrm>
          <a:prstGeom prst="rect">
            <a:avLst/>
          </a:prstGeom>
        </p:spPr>
      </p:pic>
      <p:pic>
        <p:nvPicPr>
          <p:cNvPr id="1177" name="그림 11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590131"/>
            <a:ext cx="4448970" cy="3134518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4650580" y="1096328"/>
            <a:ext cx="7379495" cy="47215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내용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class="state_brn"&gt;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class="event_ing"&gt;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&lt;i class="fa-brands fa-apple" style="font-size:2em;"&gt;Apple&lt;/i&gt;	&lt;!-- 애플로고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&lt;p&gt;현재 Apple 특가 이벤트 진행중&lt;/p&gt;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상품 리스트 --&gt;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class="container_event_product"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class="time_title"&gt;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&lt;i class="fas fa-stopwatch"&gt;&lt;/i&gt;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&lt;span style="color:#FFF500"&gt; PM 12 시&lt;/span&gt;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" 타임 특가! "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class="timedeal_box"&gt;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class="block_box"&gt;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 class="far fa-times-circle"&gt;&lt;/i&gt;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&lt;h2&gt;재고소진&lt;/h2&gt;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class="img"&gt;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&lt;img src="../resources/images/P1234.png" width="300" height="300"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class="limit_amount"&gt;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&lt;div class="txt"&gt;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한정수량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</a:t>
            </a:r>
          </a:p>
        </p:txBody>
      </p:sp>
      <p:pic>
        <p:nvPicPr>
          <p:cNvPr id="1179" name="그림 11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6455" y="2071687"/>
            <a:ext cx="4597400" cy="285750"/>
          </a:xfrm>
          <a:prstGeom prst="rect">
            <a:avLst/>
          </a:prstGeom>
        </p:spPr>
      </p:pic>
      <p:sp>
        <p:nvSpPr>
          <p:cNvPr id="1180" name="TextBox 1179"/>
          <p:cNvSpPr txBox="1"/>
          <p:nvPr/>
        </p:nvSpPr>
        <p:spPr>
          <a:xfrm>
            <a:off x="9342834" y="2089546"/>
            <a:ext cx="2297907" cy="21359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외부 사이트의 폰트를 사용하기 위해 추가</a:t>
            </a:r>
          </a:p>
        </p:txBody>
      </p:sp>
      <p:pic>
        <p:nvPicPr>
          <p:cNvPr id="1184" name="그림 118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31250" y="4810918"/>
            <a:ext cx="2718594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99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4633742" y="1006618"/>
            <a:ext cx="7415202" cy="572834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867643" y="932973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이벤트 내용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5</a:t>
            </a:r>
            <a:r>
              <a:rPr lang="ko-KR" altLang="en-US"/>
              <a:t>. 이벤트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3" y="951557"/>
            <a:ext cx="3873686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. 쇼핑몰이 운영중인 이벤트 페이지가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1162" name="TextBox 1161"/>
          <p:cNvSpPr txBox="1"/>
          <p:nvPr/>
        </p:nvSpPr>
        <p:spPr>
          <a:xfrm>
            <a:off x="3857625" y="1389438"/>
            <a:ext cx="7264974" cy="2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7" name="그림 11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918" y="1745059"/>
            <a:ext cx="4448970" cy="3586956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4650580" y="2174559"/>
            <a:ext cx="7379495" cy="472916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이벤트란의 블록과 리스트를 스타일로 설정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이벤트 상품 리스트 --&gt;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&lt;h1 class="product_name"&gt;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아이폰 12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&lt;/h1&gt;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&lt;table class="price_group" style="background-color: #007dcf;"&gt;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&lt;th&gt;시중판매가&lt;/th&gt;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&lt;div style="color:#FFED00; text-decoration: line-through"&gt;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1200000원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&lt;th&gt;타임특가&lt;/th&gt;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	&lt;strong class="discount_price"&gt; 990000원&lt;/strong&gt;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&lt;/tbody&gt;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class="btn_box"&gt;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&lt;span class="apply_btn"&gt;재고가 소진되었습니다. 다음에 이용해 주세요.&lt;/span&gt;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</a:t>
            </a:r>
          </a:p>
        </p:txBody>
      </p:sp>
      <p:pic>
        <p:nvPicPr>
          <p:cNvPr id="1184" name="그림 11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7568" y="1065212"/>
            <a:ext cx="2905919" cy="1117599"/>
          </a:xfrm>
          <a:prstGeom prst="rect">
            <a:avLst/>
          </a:prstGeom>
        </p:spPr>
      </p:pic>
      <p:pic>
        <p:nvPicPr>
          <p:cNvPr id="1185" name="그림 118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55718" y="1062831"/>
            <a:ext cx="2926557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2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62" name="TextBox 2"/>
          <p:cNvSpPr txBox="1"/>
          <p:nvPr/>
        </p:nvSpPr>
        <p:spPr>
          <a:xfrm>
            <a:off x="321306" y="164259"/>
            <a:ext cx="5534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6.</a:t>
            </a:r>
            <a:r>
              <a:rPr lang="ko-KR" altLang="en-US"/>
              <a:t> 쿠폰 페이지 </a:t>
            </a:r>
          </a:p>
        </p:txBody>
      </p:sp>
      <p:sp>
        <p:nvSpPr>
          <p:cNvPr id="1163" name="3. 배열에 저장된 개체들을 repaint"/>
          <p:cNvSpPr txBox="1"/>
          <p:nvPr/>
        </p:nvSpPr>
        <p:spPr>
          <a:xfrm>
            <a:off x="181132" y="943414"/>
            <a:ext cx="6493987" cy="27388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6.</a:t>
            </a:r>
            <a:r>
              <a:rPr lang="ko-KR" altLang="en-US"/>
              <a:t> 페이지를 구현하면 쿠폰에 관한 페이지 출력				</a:t>
            </a:r>
          </a:p>
        </p:txBody>
      </p:sp>
      <p:sp>
        <p:nvSpPr>
          <p:cNvPr id="116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1166" name="그림 11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3927" y="1225549"/>
            <a:ext cx="8430530" cy="54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531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직사각형"/>
          <p:cNvSpPr/>
          <p:nvPr/>
        </p:nvSpPr>
        <p:spPr>
          <a:xfrm>
            <a:off x="747526" y="1596872"/>
            <a:ext cx="4777335" cy="40469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7" name="//각 개체들을 그려줄 메소드이며 점수판도 이를 이용해 그림…"/>
          <p:cNvSpPr txBox="1"/>
          <p:nvPr/>
        </p:nvSpPr>
        <p:spPr>
          <a:xfrm>
            <a:off x="1431195" y="1306359"/>
            <a:ext cx="4624095" cy="215735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168" name="직사각형"/>
          <p:cNvSpPr/>
          <p:nvPr/>
        </p:nvSpPr>
        <p:spPr>
          <a:xfrm>
            <a:off x="6444029" y="2042301"/>
            <a:ext cx="3665493" cy="21963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70" name="TextBox 22"/>
          <p:cNvSpPr txBox="1"/>
          <p:nvPr/>
        </p:nvSpPr>
        <p:spPr>
          <a:xfrm>
            <a:off x="4109096" y="1457498"/>
            <a:ext cx="213808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쿠폰의 베너를 생성</a:t>
            </a:r>
          </a:p>
        </p:txBody>
      </p:sp>
      <p:sp>
        <p:nvSpPr>
          <p:cNvPr id="1171" name="4. repaint 실행 시 점수판, hp판, 적 개체가 갱신됨"/>
          <p:cNvSpPr txBox="1"/>
          <p:nvPr/>
        </p:nvSpPr>
        <p:spPr>
          <a:xfrm>
            <a:off x="146185" y="948309"/>
            <a:ext cx="3823834" cy="27851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</a:t>
            </a:r>
            <a:r>
              <a:rPr lang="ko-KR" altLang="en-US"/>
              <a:t>. </a:t>
            </a:r>
            <a:r>
              <a:rPr lang="en-US" altLang="ko-KR"/>
              <a:t>div</a:t>
            </a:r>
            <a:r>
              <a:rPr lang="ko-KR" altLang="en-US"/>
              <a:t>태그와 </a:t>
            </a:r>
            <a:r>
              <a:rPr lang="en-US" altLang="ko-KR"/>
              <a:t>css</a:t>
            </a:r>
            <a:r>
              <a:rPr lang="ko-KR" altLang="en-US"/>
              <a:t>를 통해 쿠폰의 상단 베너를 만듦 </a:t>
            </a:r>
          </a:p>
        </p:txBody>
      </p:sp>
      <p:pic>
        <p:nvPicPr>
          <p:cNvPr id="11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73" name="TextBox 2"/>
          <p:cNvSpPr txBox="1"/>
          <p:nvPr/>
        </p:nvSpPr>
        <p:spPr>
          <a:xfrm>
            <a:off x="321306" y="164259"/>
            <a:ext cx="68586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</a:t>
            </a:r>
            <a:r>
              <a:rPr lang="ko-KR" altLang="en-US"/>
              <a:t>. 쿠폰 </a:t>
            </a:r>
            <a:r>
              <a:rPr lang="en-US" altLang="ko-KR"/>
              <a:t>&amp;</a:t>
            </a:r>
            <a:r>
              <a:rPr lang="ko-KR" altLang="en-US"/>
              <a:t> 혜택 페이지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1175" name="TextBox 1174"/>
          <p:cNvSpPr txBox="1"/>
          <p:nvPr/>
        </p:nvSpPr>
        <p:spPr>
          <a:xfrm>
            <a:off x="781049" y="1666095"/>
            <a:ext cx="4648200" cy="38945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class="container_coupon"&gt;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class="wrap box__couponzone box__month-even" id="event_couponzone"&gt;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class="event_main" id="event_main"&gt;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class="couponzone"&gt;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&lt;h3 class="blind"&gt;쿠폰존&lt;/h3&gt;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class="title"&gt;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&lt;strong&gt;모든 쿠폰을 하자리에 쿠폰존 Download&lt;/strong&gt;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class="area"&gt;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class="top_season"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&lt;script type="text/javascript"&gt;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parseCouponzoneTopSeasonBanner();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&lt;img src="../resources/images/coupon_event.png" alt="4월의 쿠폰"&gt;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 경계선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class="coupon_blank"&gt;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&lt;p&gt;&lt;i class="fa-solid fa-bullhorn"&gt;&amp;nbsp 이달의 쿠폰 리스트&lt;/i&gt;&lt;/p&gt;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</p:txBody>
      </p:sp>
      <p:sp>
        <p:nvSpPr>
          <p:cNvPr id="1177" name="TextBox 22"/>
          <p:cNvSpPr txBox="1"/>
          <p:nvPr/>
        </p:nvSpPr>
        <p:spPr>
          <a:xfrm>
            <a:off x="8514181" y="1902821"/>
            <a:ext cx="2138084" cy="367666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  <a:latin typeface="Palatino Linotype"/>
              </a:rPr>
              <a:t>  		CSS</a:t>
            </a:r>
          </a:p>
        </p:txBody>
      </p:sp>
      <p:sp>
        <p:nvSpPr>
          <p:cNvPr id="1178" name="TextBox 1177"/>
          <p:cNvSpPr txBox="1"/>
          <p:nvPr/>
        </p:nvSpPr>
        <p:spPr>
          <a:xfrm>
            <a:off x="6470421" y="2060847"/>
            <a:ext cx="3673478" cy="173772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.title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position: relative;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z-index: 1;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height: 100px;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/* title div태그에 배경화면을 이미지로 설정 repeat속성으로 이미지를 반복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background: url(../resources/images/coupon_title.png) no-repeat -40px -10px;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text-indent: -999em;	/* 내어쓰기 적용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912218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직사각형"/>
          <p:cNvSpPr/>
          <p:nvPr/>
        </p:nvSpPr>
        <p:spPr>
          <a:xfrm>
            <a:off x="747526" y="1347407"/>
            <a:ext cx="5495884" cy="528295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8" name="직사각형"/>
          <p:cNvSpPr/>
          <p:nvPr/>
        </p:nvSpPr>
        <p:spPr>
          <a:xfrm>
            <a:off x="6444029" y="2042301"/>
            <a:ext cx="4243798" cy="327356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70" name="TextBox 22"/>
          <p:cNvSpPr txBox="1"/>
          <p:nvPr/>
        </p:nvSpPr>
        <p:spPr>
          <a:xfrm>
            <a:off x="4778114" y="1185355"/>
            <a:ext cx="213808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쿠폰이벤트</a:t>
            </a:r>
          </a:p>
        </p:txBody>
      </p:sp>
      <p:sp>
        <p:nvSpPr>
          <p:cNvPr id="1171" name="4. repaint 실행 시 점수판, hp판, 적 개체가 갱신됨"/>
          <p:cNvSpPr txBox="1"/>
          <p:nvPr/>
        </p:nvSpPr>
        <p:spPr>
          <a:xfrm>
            <a:off x="146185" y="948309"/>
            <a:ext cx="2128384" cy="27851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6</a:t>
            </a:r>
            <a:r>
              <a:rPr lang="ko-KR" altLang="en-US"/>
              <a:t>.쿠폰의 내용과 재고수량 </a:t>
            </a:r>
          </a:p>
        </p:txBody>
      </p:sp>
      <p:pic>
        <p:nvPicPr>
          <p:cNvPr id="11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73" name="TextBox 2"/>
          <p:cNvSpPr txBox="1"/>
          <p:nvPr/>
        </p:nvSpPr>
        <p:spPr>
          <a:xfrm>
            <a:off x="321306" y="164259"/>
            <a:ext cx="5410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6</a:t>
            </a:r>
            <a:r>
              <a:rPr lang="ko-KR" altLang="en-US"/>
              <a:t>. 쿠폰 페이지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1175" name="TextBox 1174"/>
          <p:cNvSpPr txBox="1"/>
          <p:nvPr/>
        </p:nvSpPr>
        <p:spPr>
          <a:xfrm>
            <a:off x="781049" y="1348593"/>
            <a:ext cx="5485040" cy="481217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쿠폰 리스트 란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class="container_event_product" 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class="timedeal_box"&gt;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&lt;div class="block_box"&gt;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 class="far fa-times-circle"&gt;&lt;/i&gt;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&lt;h2&gt;재고소진&lt;/h2&gt;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class="img"&gt;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쿠폰 이미지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&lt;img src="../resources/images/coupon_1.png" alt="10% 할인 쿠폰" style="width:200px"&gt;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&lt;button id="coupon_download"&gt;쿠폰받기&lt;/button&gt;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class="limit_amount"&gt;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&lt;div class="txt"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한정수량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&lt;h1 class="product_name"&gt;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10% 할인 쿠폰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&lt;/h1&gt;			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class="btn_box"&gt;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class="apply_btn"&gt;쿠폰이 모두 소진되었습니다. 다음 이벤트에 참여해 주세요.&lt;/span&gt;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&lt;/li&gt;</a:t>
            </a:r>
          </a:p>
        </p:txBody>
      </p:sp>
      <p:sp>
        <p:nvSpPr>
          <p:cNvPr id="1177" name="TextBox 22"/>
          <p:cNvSpPr txBox="1"/>
          <p:nvPr/>
        </p:nvSpPr>
        <p:spPr>
          <a:xfrm>
            <a:off x="9353289" y="1812106"/>
            <a:ext cx="2138084" cy="367666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  <a:latin typeface="Palatino Linotype"/>
              </a:rPr>
              <a:t>  		CSS</a:t>
            </a:r>
          </a:p>
        </p:txBody>
      </p:sp>
      <p:sp>
        <p:nvSpPr>
          <p:cNvPr id="1178" name="TextBox 1177"/>
          <p:cNvSpPr txBox="1"/>
          <p:nvPr/>
        </p:nvSpPr>
        <p:spPr>
          <a:xfrm>
            <a:off x="6470421" y="2060847"/>
            <a:ext cx="3673478" cy="268069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.container_event_product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max-width: 1300px;	/* 컨테이너 넓이 비율 최대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margin: 0 auto;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background-color: #fff;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padding: 50px 10px;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box-sizing: border-box;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.container_event_product ul li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position: relative;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box-sizing: border-box;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width: 30%;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float: left;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padding: 13px;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39693483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0" y="1415497"/>
            <a:ext cx="5505856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멤버 변수 선언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일련 번호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제목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내용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작성일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기존 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파읾명</a:t>
            </a:r>
            <a:endParaRPr lang="ko-KR" altLang="en-US" sz="10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새로운 파일명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다운로드 횟수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방문 횟수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setOfile(String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734752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b="0" dirty="0" err="1"/>
              <a:t>MVCBoardDTO</a:t>
            </a:r>
            <a:r>
              <a:rPr lang="ko-KR" altLang="en-US" b="0" dirty="0"/>
              <a:t> </a:t>
            </a:r>
            <a:r>
              <a:rPr lang="en-US" altLang="ko-KR" b="0" dirty="0"/>
              <a:t>&amp;</a:t>
            </a:r>
            <a:r>
              <a:rPr lang="ko-KR" altLang="en-US" b="0" dirty="0"/>
              <a:t> 자유게시판 테이블</a:t>
            </a:r>
            <a:r>
              <a:rPr lang="en-US" altLang="ko-KR" b="0" dirty="0"/>
              <a:t>(</a:t>
            </a:r>
            <a:r>
              <a:rPr lang="en-US" altLang="ko-KR" b="0" dirty="0" err="1"/>
              <a:t>khmallmvcboard</a:t>
            </a:r>
            <a:r>
              <a:rPr lang="en-US" altLang="ko-KR" b="0" dirty="0"/>
              <a:t>) &amp; </a:t>
            </a:r>
            <a:r>
              <a:rPr lang="ko-KR" altLang="en-US" b="0" dirty="0"/>
              <a:t>건의 게시판 테이블</a:t>
            </a:r>
            <a:r>
              <a:rPr lang="en-US" altLang="ko-KR" b="0" dirty="0"/>
              <a:t>(khmallmvcboard1)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3273652-029D-462E-986F-4F75AAC0A8DF}"/>
              </a:ext>
            </a:extLst>
          </p:cNvPr>
          <p:cNvSpPr txBox="1"/>
          <p:nvPr/>
        </p:nvSpPr>
        <p:spPr>
          <a:xfrm>
            <a:off x="233757" y="195772"/>
            <a:ext cx="101800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7.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MVCBoardDTO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3EE4020E-2F9F-4DF0-A85C-38D8F3B961E3}"/>
              </a:ext>
            </a:extLst>
          </p:cNvPr>
          <p:cNvSpPr/>
          <p:nvPr/>
        </p:nvSpPr>
        <p:spPr>
          <a:xfrm>
            <a:off x="5671214" y="1415497"/>
            <a:ext cx="3057739" cy="40449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--</a:t>
            </a:r>
            <a:r>
              <a:rPr lang="ko-KR" alt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자유 게시판 테이블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table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table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primary key,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name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title varchar2(200)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content varchar2(2000)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postdate date default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sysdate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varchar2(200),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varchar2(30),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number(5) default 0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pass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default 0 not null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sequence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seq_board_num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increment by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start with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minvalue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nomaxvalue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nocycle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nocache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DELETE FROM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 * from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sequence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seq_board_num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commit;</a:t>
            </a: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387FF0C2-D66E-48EB-9752-E2714BF304E2}"/>
              </a:ext>
            </a:extLst>
          </p:cNvPr>
          <p:cNvSpPr/>
          <p:nvPr/>
        </p:nvSpPr>
        <p:spPr>
          <a:xfrm>
            <a:off x="8894312" y="1406519"/>
            <a:ext cx="3297688" cy="415770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--</a:t>
            </a:r>
            <a:r>
              <a:rPr lang="ko-KR" alt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건의 게시판 테이블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table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table khmallmvcboard1(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primary key,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name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title varchar2(200)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content varchar2(2000)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postdate date default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sysdate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varchar2(200),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varchar2(30),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number(5) default 0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pass varchar2(50) not null,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visitcount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number default 0 not null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	);</a:t>
            </a: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 sequence seq_board_num1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increment by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start with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minvalue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1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nomaxvalue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nocycle</a:t>
            </a:r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nocache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DELETE FROM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 * from khmallmvcboard1;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drop sequence seq_board_num1;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commit;</a:t>
            </a:r>
          </a:p>
        </p:txBody>
      </p:sp>
    </p:spTree>
    <p:extLst>
      <p:ext uri="{BB962C8B-B14F-4D97-AF65-F5344CB8AC3E}">
        <p14:creationId xmlns:p14="http://schemas.microsoft.com/office/powerpoint/2010/main" val="36999651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fr-FR" altLang="ko-KR" sz="1100" b="1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fr-FR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page </a:t>
            </a:r>
            <a:r>
              <a:rPr lang="fr-FR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language</a:t>
            </a:r>
            <a:r>
              <a:rPr lang="fr-FR" altLang="ko-KR" sz="1100" b="1" dirty="0">
                <a:latin typeface="Consolas" panose="020B0609020204030204" pitchFamily="49" charset="0"/>
              </a:rPr>
              <a:t>=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"java" </a:t>
            </a:r>
            <a:r>
              <a:rPr lang="fr-FR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contentType</a:t>
            </a:r>
            <a:r>
              <a:rPr lang="fr-FR" altLang="ko-KR" sz="1100" b="1" i="1" dirty="0">
                <a:latin typeface="Consolas" panose="020B0609020204030204" pitchFamily="49" charset="0"/>
              </a:rPr>
              <a:t>=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"text/html; charset=UTF-8"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it-IT" altLang="ko-KR" sz="1100" b="1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it-IT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taglib </a:t>
            </a:r>
            <a:r>
              <a:rPr lang="it-IT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prefix</a:t>
            </a:r>
            <a:r>
              <a:rPr lang="it-IT" altLang="ko-KR" sz="1100" b="1" dirty="0">
                <a:latin typeface="Consolas" panose="020B0609020204030204" pitchFamily="49" charset="0"/>
              </a:rPr>
              <a:t>=</a:t>
            </a:r>
            <a:r>
              <a:rPr lang="it-IT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"c" </a:t>
            </a:r>
            <a:r>
              <a:rPr lang="it-IT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uri</a:t>
            </a:r>
            <a:r>
              <a:rPr lang="it-IT" altLang="ko-KR" sz="1100" b="1" i="1" dirty="0">
                <a:latin typeface="Consolas" panose="020B0609020204030204" pitchFamily="49" charset="0"/>
              </a:rPr>
              <a:t>=</a:t>
            </a:r>
            <a:r>
              <a:rPr lang="it-IT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"http://java.sun.com/jsp/jstl/core" </a:t>
            </a:r>
            <a:r>
              <a:rPr lang="it-IT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jstl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core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태그 사용 선언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html&gt;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문서의 문자 인코딩 방식을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UTF-8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지정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meta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모바일웹이나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반응형웹에서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 각각의 기기장치를 인식할 때 사용하는 중요한 태그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width=device-width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부분은 장치의 화면 너비를 따르도록 페이지 너비를 설정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initial-scale=1.0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부분은 브라우저에서 페이지를 처음로드 할 때 초기 확대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/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축소 수준을 설정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meta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"viewport"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100" b="1" i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"width=device-width, initial-scale=1"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브라우저의 제목 표시줄이나 페이지 탭에 보이는 문서 제목을 정의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dirty="0">
                <a:latin typeface="Consolas" panose="020B0609020204030204" pitchFamily="49" charset="0"/>
              </a:rPr>
              <a:t>페이지 제작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Bootstrap CDN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스타일 적용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반응형 웹 어플리케이션 제작에 특화된 풀 스택 웹 프론트 엔드 프레임워크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무료로 사용 가능한 오픈 소스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jQuery,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popper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가 있어야 작동함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link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"stylesheet" </a:t>
            </a:r>
            <a:r>
              <a:rPr lang="en-US" altLang="ko-KR" sz="11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i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"https://maxcdn.bootstrapcdn.com/bootstrap/4.1.0/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구글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CDN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jQuery 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활용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"https://ajax.googleapis.com/ajax/libs/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jquery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/3.3.1/jquery.min.js"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popper -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jquery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와 같이 </a:t>
            </a:r>
            <a:r>
              <a:rPr lang="ko-KR" altLang="en-US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웹어플리케이션을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만들 때 사용되는 라이브러리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드롭다운을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활용하기 위한 링크 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b="1" dirty="0"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"https://cdnjs.cloudflare.com/ajax/libs/popper.js/1.14.0/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umd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/popper.min.js"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Bootstrap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1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파일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, CDN </a:t>
            </a:r>
            <a:r>
              <a:rPr lang="ko-KR" altLang="en-US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스타일 적용</a:t>
            </a:r>
            <a:r>
              <a:rPr lang="en-US" altLang="ko-KR" sz="11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b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"https://maxcdn.bootstrapcdn.com/bootstrap/4.1.0/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link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200" b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"stylesheet"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i="1" dirty="0"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"../resources/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/style.css"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resources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 안 </a:t>
            </a:r>
            <a:r>
              <a:rPr lang="en-US" altLang="ko-KR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파일 안에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style.css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사용하기 위해 참조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jsp:include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"../page/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&lt;!--body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가장 위에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파일이 나오도록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include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사용해 포함 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sz="1200" b="1" dirty="0"/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3273652-029D-462E-986F-4F75AAC0A8DF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01565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_ac Bold"/>
                <a:sym typeface="NanumSquare_ac Bold"/>
              </a:rPr>
              <a:t>목차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_ac Bold"/>
              <a:sym typeface="NanumSquare_ac Bold"/>
            </a:endParaRPr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4011375-F6CF-4305-BAD0-C8DF647E6A0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1.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header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2.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footer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49892" marR="0" lvl="0" indent="-149892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3.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메인 페이지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4.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상품 상세 페이지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5.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진행중인 이벤트 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49892" marR="0" lvl="0" indent="-149892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6.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쿠폰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혜택 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599571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7.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자유게시판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KR"/>
                <a:sym typeface="Noto Sans KR"/>
              </a:rPr>
              <a:t>건의게시판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"/>
              <a:sym typeface="Noto Sans KR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1EA22FB-B70D-47F5-A989-7D2070BC3475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8.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상품구매과정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 </a:t>
            </a: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9.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회원가입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로그인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로그아웃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67607" marR="0" lvl="0" indent="-167607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10.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마이페이지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11.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찾아오시는길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12.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실시간채팅문의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167607" marR="0" lvl="0" indent="-167607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13.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아이디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&amp;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비밀번호 찾기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  <a:p>
            <a:pPr marL="0" marR="0" lvl="0" indent="0" algn="l" defTabSz="670436" rtl="0" eaLnBrk="1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14.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"/>
                <a:sym typeface="Noto Sans KR"/>
              </a:rPr>
              <a:t>회원정보 수정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"/>
              <a:sym typeface="Noto Sans KR"/>
            </a:endParaRPr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75CF70D2-6342-4A4C-9DBF-756EC475697C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컨테이너 클래스 위쪽 바깥영역 여백 설정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 shadow"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그림자가 있는 카드모양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div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클래스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"card-body"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90%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&lt;!--card-body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출력 이미지가 사각판으로 부터 얼마간 마진을 가짐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 </a:t>
            </a:r>
            <a:r>
              <a:rPr lang="en-US" altLang="ko-KR" sz="1200" b="1" u="sng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"80%"</a:t>
            </a:r>
            <a:r>
              <a:rPr lang="en-US" altLang="ko-KR" sz="1200" b="1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글을 찾는 검색 기능을 사용하기 위해 입력하는 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option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검색 필드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option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"content"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내용 검색 필드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입력 란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검색하기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검색 창 입력 내용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get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ListController.java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입력 내용 보내기 버튼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게시글 리스트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 shadow"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"card-body"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100%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h4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자유 게시판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게시판 이름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자유 게시판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테이블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"table table-hover"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board_list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table-hover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클래스를 추가하면 테이블에 마우스를 올렸을 때 마우스 커서가 있는 행이 다른 색으로 변함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7860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테이블헤드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&lt;!--d-none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공간이 좁아지면 가려짐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/ d-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md-table-cell :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테이블 화면 출력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글번호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"w-50"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&lt;!--w-50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성분이 테이블 전체 너비의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50%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를 점유함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조회수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thead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테이블바디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c:choose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c:when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empty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게시물이 없을 때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"5"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등록된 게시물이 없습니다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문구 출력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c:when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"row"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"loop"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items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속성은 반복할 값들이 있는 배열과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리스트명입니다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즉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리스트를 사용함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var 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속성은 </a:t>
            </a:r>
            <a:r>
              <a:rPr lang="en-US" altLang="ko-KR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forEach</a:t>
            </a:r>
            <a:r>
              <a:rPr lang="ko-KR" altLang="en-US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문 안에서 사용할 배열의 </a:t>
            </a:r>
            <a:r>
              <a:rPr lang="ko-KR" altLang="en-US" sz="12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변수명입니다</a:t>
            </a:r>
            <a:r>
              <a:rPr lang="en-US" altLang="ko-KR" sz="12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속성은 인덱스를 사용할 수 있는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변수명입니다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번호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map.totalCount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(((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map.pageNum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map.pageSize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loop.index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&lt;!--ListController.java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과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반복문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변수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loop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번호 지정 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F570F03-079B-4293-8099-99AADF237FC4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3984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직사각형"/>
          <p:cNvSpPr/>
          <p:nvPr/>
        </p:nvSpPr>
        <p:spPr>
          <a:xfrm>
            <a:off x="-1" y="1415497"/>
            <a:ext cx="11566689" cy="54425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"Left"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링크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을 누르면 해당 글의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view.do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로 이동 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row.title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row.name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작성자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row.visitcount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조회수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 d-none d-md-table-cell"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row.postdate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작성일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not empty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업로드 파일이 있을 경우 나타남 </a:t>
            </a:r>
            <a:r>
              <a:rPr lang="en-US" altLang="ko-KR" sz="12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첨부 파일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c:choose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"d-none d-md-block"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&lt;!--justify-content-center :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가운데 정렬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"pagination justify-content-center"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map.pagingImg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페이징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구현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/write.do';"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버튼 타입으로 </a:t>
            </a:r>
            <a:r>
              <a:rPr lang="ko-KR" altLang="en-US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write.do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페이지로 이동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글쓰기 버튼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]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jsp:include </a:t>
            </a:r>
            <a:r>
              <a:rPr lang="fr-FR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"../page/footer.jsp" </a:t>
            </a:r>
            <a:r>
              <a:rPr lang="fr-FR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파일이 나오도록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include 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사용해 포함 함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644312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9DDA7BE-661D-43AE-AF70-39D87D59BE18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4383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9093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endParaRPr dirty="0"/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31975" y="1031130"/>
            <a:ext cx="2780567" cy="28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 dirty="0"/>
              <a:t>1.</a:t>
            </a:r>
            <a:r>
              <a:rPr lang="ko-KR" altLang="en-US" dirty="0"/>
              <a:t>자유 게시판 화면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CB7E4F-04AD-484E-A2E6-6A3D651E0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" y="1317362"/>
            <a:ext cx="11852766" cy="5376379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03F9B81F-6161-40DB-B047-B405CFE9E986}"/>
              </a:ext>
            </a:extLst>
          </p:cNvPr>
          <p:cNvSpPr txBox="1"/>
          <p:nvPr/>
        </p:nvSpPr>
        <p:spPr>
          <a:xfrm>
            <a:off x="321306" y="164259"/>
            <a:ext cx="70477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</a:t>
            </a:r>
            <a:r>
              <a:rPr lang="en-US" dirty="0"/>
              <a:t>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428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MVCBoardDAO</a:t>
            </a:r>
            <a:r>
              <a:rPr lang="ko-KR" altLang="en-US" dirty="0"/>
              <a:t>에서 </a:t>
            </a:r>
            <a:r>
              <a:rPr lang="en-US" altLang="ko-KR" dirty="0" err="1"/>
              <a:t>selectCount</a:t>
            </a:r>
            <a:r>
              <a:rPr lang="ko-KR" altLang="en-US" dirty="0"/>
              <a:t>메소드를 사용해 조건에 맞는 게시물 수 조회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378088" y="1471842"/>
            <a:ext cx="5614150" cy="494157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ListController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board.jsp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검색창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내용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받아오기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뷰에 전달할 매개변수 저장용 맵 생성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Map&lt;String, Object&gt;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HashMap&lt;String, Object&gt;();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받아온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name="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인 파라미터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받아온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name="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인 파라미터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쿼리스트링으로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전달받은 매개변수 중 검색어가 있다면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endParaRPr lang="en-US" altLang="ko-KR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selectCount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메소드 사용해 게시물 개수 저장</a:t>
            </a:r>
            <a:endParaRPr sz="1100" b="1" dirty="0"/>
          </a:p>
        </p:txBody>
      </p:sp>
      <p:sp>
        <p:nvSpPr>
          <p:cNvPr id="1269" name="직사각형"/>
          <p:cNvSpPr/>
          <p:nvPr/>
        </p:nvSpPr>
        <p:spPr>
          <a:xfrm>
            <a:off x="6095989" y="1143647"/>
            <a:ext cx="5946516" cy="526976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검색 조건에 맞는 게시물의 개수를 반환함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(Map&lt;String, Object&gt;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COUNT(*) FROM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입력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oracle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테이블에서 데이터 개수 받아오는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select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문 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가져온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searchWord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null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쿼리문에 해당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추가하기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//where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절로 제목과 내용을 구분하고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//Like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검색 창에 입력한 부분과 일치하는 부분들을 조회한다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LIKE '%"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"%'"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커서의 다음 행이 존재할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를 리턴하고 커서를 그 행으로 이동 시킴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//select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결과의 존재 여부를 확인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첫번쨰 결과 값을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totalCount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예외 발생 시 해당 구문 출력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카운트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8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514713" y="1146257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MVCBoardDAO</a:t>
            </a:r>
            <a:endParaRPr lang="en-US" dirty="0"/>
          </a:p>
          <a:p>
            <a:r>
              <a:rPr lang="en-US" dirty="0" err="1"/>
              <a:t>selectCount</a:t>
            </a:r>
            <a:r>
              <a:rPr lang="en-US" dirty="0"/>
              <a:t> </a:t>
            </a:r>
            <a:r>
              <a:rPr lang="ko-KR" altLang="en-US" dirty="0"/>
              <a:t>메소드</a:t>
            </a:r>
            <a:endParaRPr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054434F4-02B3-4E7C-BC9A-5D6D00ABF152}"/>
              </a:ext>
            </a:extLst>
          </p:cNvPr>
          <p:cNvSpPr/>
          <p:nvPr/>
        </p:nvSpPr>
        <p:spPr>
          <a:xfrm>
            <a:off x="1974715" y="4640094"/>
            <a:ext cx="923526" cy="262646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83943B-29B8-4FEE-AFA0-933ECCA8EAD3}"/>
              </a:ext>
            </a:extLst>
          </p:cNvPr>
          <p:cNvCxnSpPr/>
          <p:nvPr/>
        </p:nvCxnSpPr>
        <p:spPr>
          <a:xfrm flipV="1">
            <a:off x="2840477" y="4143983"/>
            <a:ext cx="3197748" cy="49611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Web.xml</a:t>
            </a:r>
            <a:r>
              <a:rPr lang="ko-KR" altLang="en-US" dirty="0"/>
              <a:t>에서 저장된 값 </a:t>
            </a:r>
            <a:r>
              <a:rPr lang="en-US" altLang="ko-KR" dirty="0" err="1"/>
              <a:t>ServletContext</a:t>
            </a:r>
            <a:r>
              <a:rPr lang="ko-KR" altLang="en-US" dirty="0"/>
              <a:t>로 사용하기 및 페이지 처리 변수들 지정하기</a:t>
            </a: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378088" y="1471842"/>
            <a:ext cx="5614150" cy="494157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처리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start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파일에 저장된 변수 사용하기 위해 사용하는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Integer.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parseInt(</a:t>
            </a:r>
            <a:r>
              <a:rPr lang="fr-FR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.getInitParameter(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"POSTS_PER_PAGE"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파라미터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형으로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wrapping(10)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.getInitParameter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"PAGES_PER_BLOCK"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파라미터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형으로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wrapping(5)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확인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기본값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!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i="1" dirty="0" err="1">
                <a:solidFill>
                  <a:srgbClr val="3F7F5F"/>
                </a:solidFill>
                <a:latin typeface="Consolas" panose="020B0609020204030204" pitchFamily="49" charset="0"/>
              </a:rPr>
              <a:t>요청받은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 페이지로 수정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목록에 출력할 게시물 범위 계산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 게시물 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마지막 게시물 번호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첫 게시물 번호와 마지막 게시물 번호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map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"end"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처리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end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</p:txBody>
      </p:sp>
      <p:sp>
        <p:nvSpPr>
          <p:cNvPr id="1269" name="직사각형"/>
          <p:cNvSpPr/>
          <p:nvPr/>
        </p:nvSpPr>
        <p:spPr>
          <a:xfrm>
            <a:off x="6327938" y="1732325"/>
            <a:ext cx="4633620" cy="154118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POSTS_PER_PAGE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PAGES_PER_BLOCK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4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9967798" y="1733506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Web.xml</a:t>
            </a:r>
          </a:p>
          <a:p>
            <a:r>
              <a:rPr lang="en-US" dirty="0"/>
              <a:t>POSTS_PER_PAGE</a:t>
            </a:r>
          </a:p>
          <a:p>
            <a:r>
              <a:rPr lang="en-US" dirty="0"/>
              <a:t>PAGES_PER_BLOCK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054434F4-02B3-4E7C-BC9A-5D6D00ABF152}"/>
              </a:ext>
            </a:extLst>
          </p:cNvPr>
          <p:cNvSpPr/>
          <p:nvPr/>
        </p:nvSpPr>
        <p:spPr>
          <a:xfrm>
            <a:off x="3881335" y="2121736"/>
            <a:ext cx="1459149" cy="27839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B83943B-29B8-4FEE-AFA0-933ECCA8EAD3}"/>
              </a:ext>
            </a:extLst>
          </p:cNvPr>
          <p:cNvCxnSpPr>
            <a:cxnSpLocks/>
            <a:endCxn id="1269" idx="1"/>
          </p:cNvCxnSpPr>
          <p:nvPr/>
        </p:nvCxnSpPr>
        <p:spPr>
          <a:xfrm>
            <a:off x="5347408" y="2500155"/>
            <a:ext cx="980530" cy="27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1CF62825-276D-4D19-88EC-B031E797DC22}"/>
              </a:ext>
            </a:extLst>
          </p:cNvPr>
          <p:cNvSpPr/>
          <p:nvPr/>
        </p:nvSpPr>
        <p:spPr>
          <a:xfrm>
            <a:off x="3888259" y="2634708"/>
            <a:ext cx="1459149" cy="27839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5613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6175045" y="932995"/>
            <a:ext cx="5999211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검색 조건에 맞는 게시물 목록을 반환함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페이징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기능 지원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(Map&lt;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String,Object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Vector&lt;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리스트를 받아 오기 위해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* FROM (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tb.*, ROWNUM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rNum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FROM ( "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SELECT * FROM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searchField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LIKE '%"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searchWord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"%'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"ORDER BY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DESC "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내림차순 정렬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) Tb"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) "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rNum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 BETWEEN ? AND ? 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요청할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SQL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문을 전송하고 실행하는 클래스</a:t>
            </a:r>
            <a:endParaRPr lang="en-US" altLang="ko-KR" sz="10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번째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?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들어갈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값 지정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"end"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번째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?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들어갈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값 지정</a:t>
            </a:r>
          </a:p>
          <a:p>
            <a:pPr algn="l"/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실행 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ResultSet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ko-KR" alt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resultSet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다음 데이터가 없어질 때 까지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while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문 반복 구현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//DTO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테이블에 해당 컬럼들 가져와서 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set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(3));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(4));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.setPostdate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.getDate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(5));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(6));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(7));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.setDowncount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(8));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(9));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.setVisitcount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(10));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0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게시물</a:t>
            </a:r>
            <a:r>
              <a:rPr lang="en-US" altLang="ko-KR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0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리스트에 추가하기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조회 중 예외 발생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리스트 반환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MVCBoardDAO</a:t>
            </a:r>
            <a:r>
              <a:rPr lang="ko-KR" altLang="en-US" dirty="0"/>
              <a:t>에서 </a:t>
            </a:r>
            <a:r>
              <a:rPr lang="en-US" altLang="ko-KR" dirty="0" err="1"/>
              <a:t>selectList</a:t>
            </a:r>
            <a:r>
              <a:rPr lang="ko-KR" altLang="en-US" dirty="0"/>
              <a:t>메소드를 사용해 조건에 맞는 게시물 조회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111223" y="1780299"/>
            <a:ext cx="5614150" cy="104854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목록 받기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연결 닫기</a:t>
            </a:r>
            <a:endParaRPr sz="8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721972" y="958870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selectListPage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AE41F558-759F-4ECD-930B-4C99E537A0F0}"/>
              </a:ext>
            </a:extLst>
          </p:cNvPr>
          <p:cNvSpPr/>
          <p:nvPr/>
        </p:nvSpPr>
        <p:spPr>
          <a:xfrm>
            <a:off x="2791838" y="1994170"/>
            <a:ext cx="1079771" cy="165370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75A74B-41B9-47E4-BF91-779AF35B92EC}"/>
              </a:ext>
            </a:extLst>
          </p:cNvPr>
          <p:cNvCxnSpPr>
            <a:cxnSpLocks/>
          </p:cNvCxnSpPr>
          <p:nvPr/>
        </p:nvCxnSpPr>
        <p:spPr>
          <a:xfrm flipV="1">
            <a:off x="3871609" y="1604369"/>
            <a:ext cx="2205627" cy="38980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직사각형">
            <a:extLst>
              <a:ext uri="{FF2B5EF4-FFF2-40B4-BE49-F238E27FC236}">
                <a16:creationId xmlns:a16="http://schemas.microsoft.com/office/drawing/2014/main" id="{BFD1E806-2AF3-4ED0-8921-ADD0B8D0D12A}"/>
              </a:ext>
            </a:extLst>
          </p:cNvPr>
          <p:cNvSpPr/>
          <p:nvPr/>
        </p:nvSpPr>
        <p:spPr>
          <a:xfrm>
            <a:off x="111223" y="3580523"/>
            <a:ext cx="5614150" cy="175023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model2.mvcboard.ListController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/board.do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u="sng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u="sng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10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400" b="1" dirty="0"/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F24AFD25-7161-4C96-AC22-5F46C5EB9314}"/>
              </a:ext>
            </a:extLst>
          </p:cNvPr>
          <p:cNvSpPr txBox="1"/>
          <p:nvPr/>
        </p:nvSpPr>
        <p:spPr>
          <a:xfrm>
            <a:off x="4269291" y="4669759"/>
            <a:ext cx="1470028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Web.xml</a:t>
            </a:r>
          </a:p>
          <a:p>
            <a:r>
              <a:rPr lang="en-US" altLang="ko-KR" dirty="0"/>
              <a:t>board.do servlet </a:t>
            </a:r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91172046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904690" y="958870"/>
            <a:ext cx="6241590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전체 폐이지 수 계산</a:t>
            </a:r>
          </a:p>
          <a:p>
            <a:pPr algn="l"/>
            <a:r>
              <a:rPr lang="fr-FR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)(Math.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ceil(((</a:t>
            </a:r>
            <a:r>
              <a:rPr lang="fr-FR" altLang="ko-KR" sz="10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'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블록 바로가기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'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(((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-1)/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)+1;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!= 1) {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=1'&gt;[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첫 페이지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href='"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"?pageNum="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+(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-1)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이전 블록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각 페이지 번호 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페이지는 링크를 걸지 않음 해당 페이지에 하이라이트 주기 위해 </a:t>
            </a:r>
            <a:r>
              <a:rPr lang="en-US" altLang="ko-KR" sz="10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 style </a:t>
            </a:r>
            <a:r>
              <a:rPr lang="ko-KR" altLang="en-US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적용 함</a:t>
            </a:r>
            <a:r>
              <a:rPr lang="en-US" altLang="ko-KR" sz="1000" u="sng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;&lt;span style= 'color : #ff6a00; font-weight: bold;'&gt;"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"&lt;/span&gt;&amp;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"&amp;nbsp;&lt;a href='"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"?pageNum="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"&lt;/a&gt;&amp;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blockCount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'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블록 바로가기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'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pageTemp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다음 블록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"&amp;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"?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totalPages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"'&gt;[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마지막 페이지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]&lt;/a&gt;"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BoardPage</a:t>
            </a:r>
            <a:r>
              <a:rPr lang="ko-KR" altLang="en-US" dirty="0"/>
              <a:t>사용해 </a:t>
            </a:r>
            <a:r>
              <a:rPr lang="ko-KR" altLang="en-US" dirty="0" err="1"/>
              <a:t>페이징</a:t>
            </a:r>
            <a:r>
              <a:rPr lang="ko-KR" altLang="en-US" dirty="0"/>
              <a:t> 구현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111223" y="1780299"/>
            <a:ext cx="5614150" cy="267757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뷰에 전달할 매개변수 추가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BoardPage.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pagingStr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blockPage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바로가기 영역 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문자열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pagingImg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totalCount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pageNum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전달할 데이터를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request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영역에 저장 후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board.jsp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포워드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boardLists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.getRequestDispatcher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board_mvc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board.jsp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).forward(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sz="4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59305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(ListController.java)</a:t>
            </a:r>
            <a:endParaRPr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3CC734F-CCB5-4478-8466-4C738537C5CC}"/>
              </a:ext>
            </a:extLst>
          </p:cNvPr>
          <p:cNvSpPr txBox="1"/>
          <p:nvPr/>
        </p:nvSpPr>
        <p:spPr>
          <a:xfrm>
            <a:off x="10676252" y="958870"/>
            <a:ext cx="1470028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BoardPage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75A74B-41B9-47E4-BF91-779AF35B92EC}"/>
              </a:ext>
            </a:extLst>
          </p:cNvPr>
          <p:cNvCxnSpPr>
            <a:cxnSpLocks/>
          </p:cNvCxnSpPr>
          <p:nvPr/>
        </p:nvCxnSpPr>
        <p:spPr>
          <a:xfrm flipV="1">
            <a:off x="2324911" y="1679499"/>
            <a:ext cx="3579778" cy="46319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A6B6B7F8-F9BD-4C1E-9C3E-BD7C372AE17C}"/>
              </a:ext>
            </a:extLst>
          </p:cNvPr>
          <p:cNvSpPr/>
          <p:nvPr/>
        </p:nvSpPr>
        <p:spPr>
          <a:xfrm>
            <a:off x="1575881" y="2159540"/>
            <a:ext cx="749030" cy="165371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0150A-A96B-413E-8421-05292699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4" y="4633886"/>
            <a:ext cx="3436995" cy="9036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67BBE-C167-4527-8706-80043D62F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4" y="5573948"/>
            <a:ext cx="2585529" cy="8322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299402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758774" y="958870"/>
            <a:ext cx="6387506" cy="589913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enctype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"multipart/form-data"</a:t>
            </a:r>
          </a:p>
          <a:p>
            <a:pPr algn="l"/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/write.do" 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post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전달함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multipart/form-data:&lt;form&gt;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요소가 파일이나 이미지를 서버로 전송할 때 사용하는 방식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action: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servlet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에 등록된 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/mvcboard/write.do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가상경로로  접근 </a:t>
            </a:r>
          </a:p>
          <a:p>
            <a:pPr algn="l"/>
            <a:r>
              <a:rPr lang="en-US" altLang="ko-KR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해당 폼을 제출할 </a:t>
            </a:r>
            <a:r>
              <a:rPr lang="ko-KR" altLang="en-US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떄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위에서 자바스크립트로 정의한 </a:t>
            </a:r>
            <a:r>
              <a:rPr lang="en-US" altLang="ko-KR" sz="100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100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9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session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id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값을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hidden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타입으로 화면에는 나타나지 않지만 입력해준다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"name"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</a:p>
          <a:p>
            <a:pPr algn="l"/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				   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session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에서 받아 온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name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값을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hidden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타입으로 화면에는 나타나지 않지만 입력해준다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.--%&gt;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제목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"title"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내용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"content"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첨부 파일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"file"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비밀 번호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란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"password"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00" b="1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-outline-primary"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작성하기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버튼 클릭 시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post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방식으로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의 내용들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WriteController.java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전송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-outline-warning"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입력 내용들 초기화 시키기 버튼 </a:t>
            </a:r>
            <a:r>
              <a:rPr lang="en-US" altLang="ko-KR" sz="1000" b="1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-outline-secondary" </a:t>
            </a:r>
            <a:r>
              <a:rPr lang="en-US" altLang="ko-KR" sz="10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게시판 목록으로 가는 버튼 </a:t>
            </a:r>
            <a:r>
              <a:rPr lang="en-US" altLang="ko-KR" sz="10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게시판에 게시글 작성하는 </a:t>
            </a:r>
            <a:r>
              <a:rPr lang="en-US" altLang="ko-KR" dirty="0"/>
              <a:t>write </a:t>
            </a:r>
            <a:r>
              <a:rPr lang="ko-KR" altLang="en-US" dirty="0"/>
              <a:t>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381685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필수 입력 항목 확인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form.title.value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title(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제목을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form.title.focus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//title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form.content.value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content(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내용을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form.content.focus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//content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form.pass.value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//form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안에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pass(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값이 공백일 경우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비밀번호를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나오게 하기  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form.pass.focus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//pass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//false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반환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2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15703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board_write.jsp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5090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게시판에 게시글 작성하는 </a:t>
            </a:r>
            <a:r>
              <a:rPr lang="en-US" altLang="ko-KR" dirty="0"/>
              <a:t>write </a:t>
            </a:r>
            <a:r>
              <a:rPr lang="ko-KR" altLang="en-US" dirty="0"/>
              <a:t>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15703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board_write.jsp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F750A3-354D-4023-A3ED-270C37F18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85" y="1096271"/>
            <a:ext cx="6218872" cy="55185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925495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93471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- 1.</a:t>
            </a:r>
            <a:r>
              <a:rPr lang="en-US" altLang="ko-KR"/>
              <a:t> header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351992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1.</a:t>
            </a:r>
            <a:r>
              <a:rPr lang="ko-KR" altLang="en-US" b="0"/>
              <a:t> 메인 페이지 상단에 위치한 </a:t>
            </a:r>
            <a:r>
              <a:rPr lang="en-US" altLang="ko-KR" b="0"/>
              <a:t>header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1151" name="그림 1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735" y="1658711"/>
            <a:ext cx="3977368" cy="2168525"/>
          </a:xfrm>
          <a:prstGeom prst="rect">
            <a:avLst/>
          </a:prstGeom>
        </p:spPr>
      </p:pic>
      <p:sp>
        <p:nvSpPr>
          <p:cNvPr id="1152" name="직사각형"/>
          <p:cNvSpPr/>
          <p:nvPr/>
        </p:nvSpPr>
        <p:spPr>
          <a:xfrm>
            <a:off x="5279570" y="1276498"/>
            <a:ext cx="6282918" cy="542274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5291592" y="1272860"/>
            <a:ext cx="7902802" cy="558514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&lt;header&gt;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블록에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img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삽입하고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감싸 클릭하면 메인 페이지로 이동함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class="logo" id="top"&gt;&lt;a href="../page/index4.jsp"&gt;&lt;img src="../resources/images/khmall.png" style="width:150px;height:50px;padding-top:15px;"&gt;&lt;/a&gt;&lt;/div&gt;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&lt;ul class="sidemenu"&gt;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&lt;li&gt;&lt;a href="../page/index4.jsp"&gt;Home&lt;/a&gt;&lt;/li&gt;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&lt;/header&gt;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nav ---------------------------------------------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&lt;nav&gt;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 class="leftMenu"&gt;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ul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묶어 하위 리스트들을 나열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각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들은 누르면 이동하는 기능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 class="active"&gt;&lt;a href="../page/index4.jsp"&gt;베스트 상품&lt;/a&gt;&lt;/li&gt;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href="../page/eventPage.jsp"&gt;진행중인 이벤트&lt;/a&gt;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href="../page/couponPage3.jsp"&gt;쿠폰 &amp; 혜택&lt;/a&gt;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&lt;ul class="rightMenu"&gt;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if(session.getAttribute("UserId")==null){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만약 로그인이 되어있지 않다면 로그인 버튼이 보인다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href="../join/login.jsp"&gt;로그인&lt;/a&gt;&lt;/li&gt;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}else{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// 로그인이 되어있다면 아래 버튼들이 보인다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href="../join/MyInform.jsp"&gt;내 정보&lt;/a&gt;&lt;/li&gt;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&lt;li&gt;&lt;a href="../join/logout.jsp"&gt;로그아웃&lt;/a&gt;&lt;/li&gt;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&lt;li class="dropBox"&gt;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&lt;a href="../mvcboard/board.do"&gt;고객센터&lt;/a&gt;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&lt;span class="dropmenu" style="z-index: 999;"&gt;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href="../mvcboard/board.do"&gt;자유 게시판&lt;/a&gt;&lt;/span&gt;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href="../mvcboard/board1.do"&gt;건의 게시판&lt;/a&gt;&lt;/span&gt;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&lt;span&gt;&lt;a href="../page/gotokh.jsp"&gt;찾아오시는길&lt;/a&gt;&lt;/span&gt;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&lt;/ul&gt;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5" name="직선 화살표 연결선 1154"/>
          <p:cNvCxnSpPr>
            <a:endCxn id="1156" idx="0"/>
          </p:cNvCxnSpPr>
          <p:nvPr/>
        </p:nvCxnSpPr>
        <p:spPr>
          <a:xfrm flipV="1">
            <a:off x="1497920" y="1472973"/>
            <a:ext cx="3810000" cy="634999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156" name="자유형: 도형 1155"/>
          <p:cNvSpPr/>
          <p:nvPr/>
        </p:nvSpPr>
        <p:spPr>
          <a:xfrm>
            <a:off x="5312824" y="1461492"/>
            <a:ext cx="455753" cy="11894"/>
          </a:xfrm>
          <a:custGeom>
            <a:avLst/>
            <a:gdLst>
              <a:gd name="connsiteX0" fmla="*/ -4904 w 455753"/>
              <a:gd name="connsiteY0" fmla="*/ 11481 h 11894"/>
              <a:gd name="connsiteX1" fmla="*/ 391970 w 455753"/>
              <a:gd name="connsiteY1" fmla="*/ 141 h 11894"/>
              <a:gd name="connsiteX2" fmla="*/ 460007 w 455753"/>
              <a:gd name="connsiteY2" fmla="*/ 141 h 1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753" h="11894">
                <a:moveTo>
                  <a:pt x="-4904" y="11481"/>
                </a:moveTo>
                <a:cubicBezTo>
                  <a:pt x="21554" y="10725"/>
                  <a:pt x="360976" y="897"/>
                  <a:pt x="391970" y="141"/>
                </a:cubicBezTo>
                <a:cubicBezTo>
                  <a:pt x="422963" y="-614"/>
                  <a:pt x="455471" y="141"/>
                  <a:pt x="460007" y="141"/>
                </a:cubicBezTo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8" name="직선 화살표 연결선 1157"/>
          <p:cNvCxnSpPr/>
          <p:nvPr/>
        </p:nvCxnSpPr>
        <p:spPr>
          <a:xfrm flipV="1">
            <a:off x="1656670" y="2981098"/>
            <a:ext cx="5011963" cy="192767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159" name="자유형: 도형 1158"/>
          <p:cNvSpPr/>
          <p:nvPr/>
        </p:nvSpPr>
        <p:spPr>
          <a:xfrm>
            <a:off x="6662142" y="3026568"/>
            <a:ext cx="920353" cy="23217"/>
          </a:xfrm>
          <a:custGeom>
            <a:avLst/>
            <a:gdLst>
              <a:gd name="connsiteX0" fmla="*/ -4847 w 920353"/>
              <a:gd name="connsiteY0" fmla="*/ 22565 h 23217"/>
              <a:gd name="connsiteX1" fmla="*/ 289974 w 920353"/>
              <a:gd name="connsiteY1" fmla="*/ 22565 h 23217"/>
              <a:gd name="connsiteX2" fmla="*/ 335332 w 920353"/>
              <a:gd name="connsiteY2" fmla="*/ 11226 h 23217"/>
              <a:gd name="connsiteX3" fmla="*/ 380688 w 920353"/>
              <a:gd name="connsiteY3" fmla="*/ -113 h 23217"/>
              <a:gd name="connsiteX4" fmla="*/ 856938 w 920353"/>
              <a:gd name="connsiteY4" fmla="*/ 11226 h 23217"/>
              <a:gd name="connsiteX5" fmla="*/ 924974 w 920353"/>
              <a:gd name="connsiteY5" fmla="*/ 11226 h 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353" h="23217">
                <a:moveTo>
                  <a:pt x="-4847" y="22565"/>
                </a:moveTo>
                <a:cubicBezTo>
                  <a:pt x="14807" y="22565"/>
                  <a:pt x="267296" y="23321"/>
                  <a:pt x="289974" y="22565"/>
                </a:cubicBezTo>
                <a:cubicBezTo>
                  <a:pt x="312653" y="21809"/>
                  <a:pt x="329284" y="12738"/>
                  <a:pt x="335332" y="11226"/>
                </a:cubicBezTo>
                <a:cubicBezTo>
                  <a:pt x="341379" y="9714"/>
                  <a:pt x="345914" y="-113"/>
                  <a:pt x="380688" y="-113"/>
                </a:cubicBezTo>
                <a:cubicBezTo>
                  <a:pt x="415462" y="-113"/>
                  <a:pt x="820652" y="10470"/>
                  <a:pt x="856938" y="11226"/>
                </a:cubicBezTo>
                <a:cubicBezTo>
                  <a:pt x="893224" y="11982"/>
                  <a:pt x="920438" y="11226"/>
                  <a:pt x="924974" y="11226"/>
                </a:cubicBezTo>
              </a:path>
            </a:pathLst>
          </a:custGeom>
          <a:noFill/>
          <a:ln w="28575" cap="flat">
            <a:solidFill>
              <a:srgbClr val="0000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자유형: 도형 1159"/>
          <p:cNvSpPr/>
          <p:nvPr/>
        </p:nvSpPr>
        <p:spPr>
          <a:xfrm>
            <a:off x="6714303" y="3514725"/>
            <a:ext cx="228657" cy="538"/>
          </a:xfrm>
          <a:custGeom>
            <a:avLst/>
            <a:gdLst>
              <a:gd name="connsiteX0" fmla="*/ -4847 w 920353"/>
              <a:gd name="connsiteY0" fmla="*/ 22565 h 23217"/>
              <a:gd name="connsiteX1" fmla="*/ 289974 w 920353"/>
              <a:gd name="connsiteY1" fmla="*/ 22565 h 23217"/>
              <a:gd name="connsiteX2" fmla="*/ 335332 w 920353"/>
              <a:gd name="connsiteY2" fmla="*/ 11226 h 23217"/>
              <a:gd name="connsiteX3" fmla="*/ 380688 w 920353"/>
              <a:gd name="connsiteY3" fmla="*/ -113 h 23217"/>
              <a:gd name="connsiteX4" fmla="*/ 856938 w 920353"/>
              <a:gd name="connsiteY4" fmla="*/ 11226 h 23217"/>
              <a:gd name="connsiteX5" fmla="*/ 924974 w 920353"/>
              <a:gd name="connsiteY5" fmla="*/ 11226 h 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353" h="23217">
                <a:moveTo>
                  <a:pt x="-4847" y="22565"/>
                </a:moveTo>
                <a:cubicBezTo>
                  <a:pt x="14807" y="22565"/>
                  <a:pt x="267296" y="23321"/>
                  <a:pt x="289974" y="22565"/>
                </a:cubicBezTo>
                <a:cubicBezTo>
                  <a:pt x="312653" y="21809"/>
                  <a:pt x="329284" y="12738"/>
                  <a:pt x="335332" y="11226"/>
                </a:cubicBezTo>
                <a:cubicBezTo>
                  <a:pt x="341379" y="9714"/>
                  <a:pt x="345914" y="-113"/>
                  <a:pt x="380688" y="-113"/>
                </a:cubicBezTo>
                <a:cubicBezTo>
                  <a:pt x="415462" y="-113"/>
                  <a:pt x="820652" y="10470"/>
                  <a:pt x="856938" y="11226"/>
                </a:cubicBezTo>
                <a:cubicBezTo>
                  <a:pt x="893224" y="11982"/>
                  <a:pt x="920438" y="11226"/>
                  <a:pt x="924974" y="11226"/>
                </a:cubicBezTo>
              </a:path>
            </a:pathLst>
          </a:custGeom>
          <a:noFill/>
          <a:ln w="28575" cap="flat">
            <a:solidFill>
              <a:srgbClr val="0000FF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그림 11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088" y="4213215"/>
            <a:ext cx="3995964" cy="2174881"/>
          </a:xfrm>
          <a:prstGeom prst="rect">
            <a:avLst/>
          </a:prstGeom>
        </p:spPr>
      </p:pic>
      <p:cxnSp>
        <p:nvCxnSpPr>
          <p:cNvPr id="1162" name="직선 화살표 연결선 1161"/>
          <p:cNvCxnSpPr/>
          <p:nvPr/>
        </p:nvCxnSpPr>
        <p:spPr>
          <a:xfrm>
            <a:off x="3459615" y="3429000"/>
            <a:ext cx="2313216" cy="368526"/>
          </a:xfrm>
          <a:prstGeom prst="straightConnector1">
            <a:avLst/>
          </a:prstGeom>
          <a:noFill/>
          <a:ln w="12700" cap="flat">
            <a:solidFill>
              <a:srgbClr val="80008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163" name="직선 화살표 연결선 1162"/>
          <p:cNvCxnSpPr/>
          <p:nvPr/>
        </p:nvCxnSpPr>
        <p:spPr>
          <a:xfrm flipV="1">
            <a:off x="2949349" y="4874759"/>
            <a:ext cx="4206874" cy="975179"/>
          </a:xfrm>
          <a:prstGeom prst="straightConnector1">
            <a:avLst/>
          </a:prstGeom>
          <a:noFill/>
          <a:ln w="12700" cap="flat">
            <a:solidFill>
              <a:srgbClr val="80008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138562467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9F23AAAA-E0E4-44F3-81CB-E2E7C5A84734}"/>
              </a:ext>
            </a:extLst>
          </p:cNvPr>
          <p:cNvSpPr/>
          <p:nvPr/>
        </p:nvSpPr>
        <p:spPr>
          <a:xfrm>
            <a:off x="5758774" y="958870"/>
            <a:ext cx="3715966" cy="23679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1024000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board_write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model2.mvcboard.WriteController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board_write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/write.do</a:t>
            </a:r>
            <a:r>
              <a:rPr lang="en-US" altLang="ko-KR" sz="105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u="sng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b="1" u="sng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050" b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에서 파일 업로드 처리 부분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381685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WriteController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//1.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처리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업로드 디렉터리의 물리적 경로 확인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getRealPath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초기화 매개변수로 설정한 첨부 파일 최대 용량 확인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getServletContext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application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.getInitParameter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uploadFile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maxPostSize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실패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첨부 파일이 제한 용량을 초과합니다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/write.do"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sz="2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B56C1F-F7A9-4948-AB22-06CF74FA06EC}"/>
              </a:ext>
            </a:extLst>
          </p:cNvPr>
          <p:cNvCxnSpPr>
            <a:cxnSpLocks/>
          </p:cNvCxnSpPr>
          <p:nvPr/>
        </p:nvCxnSpPr>
        <p:spPr>
          <a:xfrm flipV="1">
            <a:off x="4280170" y="1265627"/>
            <a:ext cx="1815830" cy="188613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33">
            <a:extLst>
              <a:ext uri="{FF2B5EF4-FFF2-40B4-BE49-F238E27FC236}">
                <a16:creationId xmlns:a16="http://schemas.microsoft.com/office/drawing/2014/main" id="{31451292-A791-417A-B74F-1A7F32EB7EEE}"/>
              </a:ext>
            </a:extLst>
          </p:cNvPr>
          <p:cNvSpPr txBox="1"/>
          <p:nvPr/>
        </p:nvSpPr>
        <p:spPr>
          <a:xfrm>
            <a:off x="9176105" y="879751"/>
            <a:ext cx="1709146" cy="692497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web.xml</a:t>
            </a:r>
          </a:p>
          <a:p>
            <a:r>
              <a:rPr lang="en-US" altLang="ko-KR" dirty="0" err="1"/>
              <a:t>maxPostSize</a:t>
            </a:r>
            <a:endParaRPr lang="en-US" altLang="ko-KR" dirty="0"/>
          </a:p>
          <a:p>
            <a:r>
              <a:rPr lang="en-US" altLang="ko-KR" dirty="0"/>
              <a:t>write.do servlet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758774" y="3781896"/>
            <a:ext cx="5865779" cy="291184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알림창을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띄운 후 명시한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URL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이동함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"text/html; charset=UTF-8"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.getWriter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"&lt;script&gt;"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     alert('"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"');"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    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='"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"';"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"&lt;/script&gt;"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writer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0B82E7-37D9-4AA7-B652-CE3831015D7F}"/>
              </a:ext>
            </a:extLst>
          </p:cNvPr>
          <p:cNvCxnSpPr/>
          <p:nvPr/>
        </p:nvCxnSpPr>
        <p:spPr>
          <a:xfrm>
            <a:off x="1741251" y="4474723"/>
            <a:ext cx="4017523" cy="5956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154525" y="5349655"/>
            <a:ext cx="1470028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/>
              <a:t>JSFunction.java</a:t>
            </a:r>
          </a:p>
        </p:txBody>
      </p:sp>
    </p:spTree>
    <p:extLst>
      <p:ext uri="{BB962C8B-B14F-4D97-AF65-F5344CB8AC3E}">
        <p14:creationId xmlns:p14="http://schemas.microsoft.com/office/powerpoint/2010/main" val="10235562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에서 파일 업로드 외 처리 부분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sp>
        <p:nvSpPr>
          <p:cNvPr id="1267" name="직사각형"/>
          <p:cNvSpPr/>
          <p:nvPr/>
        </p:nvSpPr>
        <p:spPr>
          <a:xfrm>
            <a:off x="8193" y="1253504"/>
            <a:ext cx="555602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//2.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외 처리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폼 값을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"content"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파일명과 저장된 파일 이름 설정</a:t>
            </a:r>
          </a:p>
          <a:p>
            <a:pPr algn="l"/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.getFilesystemName(</a:t>
            </a:r>
            <a:r>
              <a:rPr lang="nn-NO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"ofile"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첨부파일이 있을 경우 파일명 변경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새로운 파일명 생성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yyyyMMdd_HmsS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.lastIndexOf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파일명 변경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.renameTo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원래 파일 이름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서버에 저장될 파일 이름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에 게시 내용 저장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.insertWrite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성공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or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== 1)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글쓰기 성공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게시판으로 이동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글쓰기 실패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다시 글쓰기 페이지로 이동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/write.do"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B56C1F-F7A9-4948-AB22-06CF74FA06EC}"/>
              </a:ext>
            </a:extLst>
          </p:cNvPr>
          <p:cNvCxnSpPr>
            <a:cxnSpLocks/>
          </p:cNvCxnSpPr>
          <p:nvPr/>
        </p:nvCxnSpPr>
        <p:spPr>
          <a:xfrm flipV="1">
            <a:off x="2616224" y="4717915"/>
            <a:ext cx="3142550" cy="101167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903597" y="1297460"/>
            <a:ext cx="5865779" cy="433485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게시글 데이터를 받아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추가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지원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insertWrite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"INSERT INTO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(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name, title, content,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 pass)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VALUES (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seq_board_num.NEXTVAL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,?,?,?,?,?,?)"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는 시퀀스 사용해서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NEXTVAL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로 점차 번호 증가하게 만들었다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새로운 게시물을 등록 하기 위해 테이블에 데이터 추가하는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insert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작성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.getTitle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.getContent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nn-NO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.setString(4, </a:t>
            </a:r>
            <a:r>
              <a:rPr lang="nn-NO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.getOfile());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(6,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입력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299348" y="5139872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insertWrite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95727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writeController</a:t>
            </a:r>
            <a:r>
              <a:rPr lang="ko-KR" altLang="en-US" dirty="0"/>
              <a:t>로 게시판에 게시글 등록 구현한 화면 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017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(WriteController.java)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627D80-9135-4D39-BF34-419F5A51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" y="1498059"/>
            <a:ext cx="5128704" cy="519568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A095E-E2A8-4359-BF1F-5AE4CFD8F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49" y="2173871"/>
            <a:ext cx="6619751" cy="10287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201436-C378-4CA6-8F4F-AC1BE89CF50A}"/>
              </a:ext>
            </a:extLst>
          </p:cNvPr>
          <p:cNvSpPr/>
          <p:nvPr/>
        </p:nvSpPr>
        <p:spPr>
          <a:xfrm>
            <a:off x="5408579" y="3429000"/>
            <a:ext cx="379378" cy="432881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78271-AD23-47FB-AB42-2027F032E7B2}"/>
              </a:ext>
            </a:extLst>
          </p:cNvPr>
          <p:cNvSpPr txBox="1"/>
          <p:nvPr/>
        </p:nvSpPr>
        <p:spPr>
          <a:xfrm>
            <a:off x="6031150" y="3615129"/>
            <a:ext cx="3764604" cy="646329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작성하기 누르면 해당 게시물</a:t>
            </a: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/>
              <a:t>게시판에 정상적으로 등록 됨</a:t>
            </a:r>
            <a:r>
              <a:rPr lang="en-US" altLang="ko-KR" b="1" dirty="0"/>
              <a:t>.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23222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상세보기 </a:t>
            </a:r>
            <a:r>
              <a:rPr lang="en-US" altLang="ko-KR" dirty="0"/>
              <a:t>(</a:t>
            </a:r>
            <a:r>
              <a:rPr lang="en-US" altLang="ko-KR" dirty="0" err="1"/>
              <a:t>board_view.jsp</a:t>
            </a:r>
            <a:r>
              <a:rPr lang="en-US" altLang="ko-KR" dirty="0"/>
              <a:t>)</a:t>
            </a:r>
          </a:p>
        </p:txBody>
      </p:sp>
      <p:sp>
        <p:nvSpPr>
          <p:cNvPr id="1267" name="직사각형"/>
          <p:cNvSpPr/>
          <p:nvPr/>
        </p:nvSpPr>
        <p:spPr>
          <a:xfrm>
            <a:off x="0" y="1253504"/>
            <a:ext cx="1146071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z-index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board_writer_name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두 태그를 결합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&lt;!--disabled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태그의 값을 입력하거나 변경할 수 없음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상세보기 항목으로 입력 값을 고칠 수 없게 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disabled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로 처리돼 있다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 해당 게시물의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의 저장된 값을 불러와 태그에 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value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에 저장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altLang="ko-KR" sz="1050" b="1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＂text＂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＂form-control＂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${ dto.name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＂disabled＂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dto.postdate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dto.title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dto.content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not empty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다운로드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다운로드 선택 시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download.do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경로로 접근하여 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DownloadCotroller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실행 해당 파일을 다운받는다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lang="en-US" altLang="ko-KR" sz="105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다운로드 수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board_download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dto.downcount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-primary,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-info,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-danger 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모두 버튼 스타일 클래스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목록보기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pass.do?mode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edit&amp;idx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후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parameter mode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edit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삽입 후 수정 페이지로 이동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-danger"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pass.do?mode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delete&amp;idx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삭제하기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비밀번호 입력 후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parameter mode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delete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삽입 후  삭제 페이지로 이동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05124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board_view.jsp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855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상세 보기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88480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(ViewController.java)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BC2A6-A0BD-4B0B-8603-F736FF86D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" y="2732727"/>
            <a:ext cx="5340496" cy="856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B7E0B4-8D3C-45F1-82F9-14B6850B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617" y="1102184"/>
            <a:ext cx="5021037" cy="52597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5E4591B-0A3B-4815-9239-728C588D2F75}"/>
              </a:ext>
            </a:extLst>
          </p:cNvPr>
          <p:cNvSpPr/>
          <p:nvPr/>
        </p:nvSpPr>
        <p:spPr>
          <a:xfrm>
            <a:off x="437745" y="3132306"/>
            <a:ext cx="894944" cy="408562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313592F-68AC-47F1-AB87-8E4BF84F0A10}"/>
              </a:ext>
            </a:extLst>
          </p:cNvPr>
          <p:cNvSpPr/>
          <p:nvPr/>
        </p:nvSpPr>
        <p:spPr>
          <a:xfrm>
            <a:off x="5904689" y="2908570"/>
            <a:ext cx="564205" cy="52043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347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게시글 수정 </a:t>
            </a:r>
            <a:r>
              <a:rPr lang="en-US" altLang="ko-KR" dirty="0"/>
              <a:t>(</a:t>
            </a:r>
            <a:r>
              <a:rPr lang="en-US" altLang="ko-KR" dirty="0" err="1"/>
              <a:t>board_edit.jsp</a:t>
            </a:r>
            <a:r>
              <a:rPr lang="en-US" altLang="ko-KR" dirty="0"/>
              <a:t>)</a:t>
            </a:r>
          </a:p>
        </p:txBody>
      </p:sp>
      <p:sp>
        <p:nvSpPr>
          <p:cNvPr id="1267" name="직사각형"/>
          <p:cNvSpPr/>
          <p:nvPr/>
        </p:nvSpPr>
        <p:spPr>
          <a:xfrm>
            <a:off x="0" y="1253504"/>
            <a:ext cx="11460718" cy="56044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submit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시 게시물의 입력 요소가 모두 작성 됐는지 여부 검증 후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EditController.java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페이지 요청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/edit.do"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enctype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"multipart/form-data" 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&lt;%--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전달 받은 요청 객체의 </a:t>
            </a:r>
            <a:r>
              <a:rPr lang="en-US" altLang="ko-KR" sz="1050" b="1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객체에서 각 요소를 가져와 출력 </a:t>
            </a:r>
            <a:r>
              <a:rPr lang="en-US" altLang="ko-KR" sz="1050" b="1" u="sng" dirty="0">
                <a:solidFill>
                  <a:srgbClr val="3F5FBF"/>
                </a:solidFill>
                <a:latin typeface="Consolas" panose="020B0609020204030204" pitchFamily="49" charset="0"/>
              </a:rPr>
              <a:t>--%&gt;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dto.idx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"name"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dto.name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</a:t>
            </a:r>
            <a:r>
              <a:rPr lang="en-US" altLang="ko-KR" sz="105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board_writer_name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으로 두 태그를 결합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&lt;!--disabled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해당 태그의 값을 입력하거나 변경할 수 없음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작성자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dto.name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작성날짜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board_date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dto.postdate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disabled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"disabled"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dto.title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"10"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dto.content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첨부 파일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"file"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&lt;!--text-right : 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태그 요소 우측 정렬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&lt;!--submit</a:t>
            </a:r>
            <a:r>
              <a:rPr lang="ko-KR" altLang="en-US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로 지정된 페이지로 정보 전송</a:t>
            </a:r>
            <a:r>
              <a:rPr lang="en-US" altLang="ko-KR" sz="105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-warning"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='./board.do';"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9085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board_edit.jsp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35669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EditController.java</a:t>
            </a:r>
            <a:r>
              <a:rPr lang="ko-KR" altLang="en-US" dirty="0"/>
              <a:t> 게시글 수정</a:t>
            </a:r>
            <a:r>
              <a:rPr lang="en-US" altLang="ko-KR" dirty="0"/>
              <a:t> </a:t>
            </a:r>
            <a:r>
              <a:rPr lang="en-US" altLang="ko-KR" dirty="0" err="1"/>
              <a:t>WriteController</a:t>
            </a:r>
            <a:r>
              <a:rPr lang="ko-KR" altLang="en-US" dirty="0"/>
              <a:t>와 파일 업로드 처리 코드는 같음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6074446" y="1251936"/>
            <a:ext cx="5865779" cy="464719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게시글 데이터를 받아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저장되어 있던 내용을 갱신함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 지원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템플릿 준비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"UPDATE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SET title=?, name=?, content=?,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=?,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and pass=?"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준비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.getTitle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.getContent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nn-NO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.setString(4, </a:t>
            </a:r>
            <a:r>
              <a:rPr lang="nn-NO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n-NO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.getOfile());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(6,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endParaRPr lang="ko-KR" altLang="en-US" sz="11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수정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39"/>
            <a:ext cx="5525311" cy="564354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내용을 매개변수에서 얻어 옴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board_subject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board_content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.getSession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비밀번호는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session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가져옴</a:t>
            </a:r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(String)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파일명과 저장된 파일 이름 설정</a:t>
            </a:r>
          </a:p>
          <a:p>
            <a:pPr algn="l"/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mr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.getFilesystemName(</a:t>
            </a:r>
            <a:r>
              <a:rPr lang="nn-NO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"ofile"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첨부 파일이 있을 경우 파일명 변경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yyyyMMdd_HmsS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.lastIndexOf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saveDirectory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oldFile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.renameTo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원래 파일 이름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서버에 저장될 파일 이름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deleteFile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기존 파일 삭제</a:t>
            </a:r>
            <a:endParaRPr lang="en-US" altLang="ko-KR" sz="10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첨부 파일이 없으면 기존 이름 유지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prevOfile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prevSfile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//DB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수정 내용 반영</a:t>
            </a:r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.updatePost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1)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성공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.removeAttribute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수정 실패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 검증을 다시 진행해주세요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view.do?idx</a:t>
            </a:r>
            <a:r>
              <a:rPr lang="en-US" altLang="ko-KR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5168524" y="7461330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selectView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4FE2DE2C-3203-4CCC-8AB9-28F5287F08E7}"/>
              </a:ext>
            </a:extLst>
          </p:cNvPr>
          <p:cNvSpPr txBox="1"/>
          <p:nvPr/>
        </p:nvSpPr>
        <p:spPr>
          <a:xfrm>
            <a:off x="10341230" y="5406686"/>
            <a:ext cx="1598995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UpdatePost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414D8FC-3469-4ACD-8C93-2372F37C4020}"/>
              </a:ext>
            </a:extLst>
          </p:cNvPr>
          <p:cNvSpPr/>
          <p:nvPr/>
        </p:nvSpPr>
        <p:spPr>
          <a:xfrm>
            <a:off x="904672" y="5535038"/>
            <a:ext cx="1488332" cy="194553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1FAC50-ACFC-4A33-8CD9-AEDA67760898}"/>
              </a:ext>
            </a:extLst>
          </p:cNvPr>
          <p:cNvCxnSpPr>
            <a:stCxn id="19" idx="3"/>
          </p:cNvCxnSpPr>
          <p:nvPr/>
        </p:nvCxnSpPr>
        <p:spPr>
          <a:xfrm flipV="1">
            <a:off x="2393004" y="5406686"/>
            <a:ext cx="3702996" cy="22562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098681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수정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313592F-68AC-47F1-AB87-8E4BF84F0A10}"/>
              </a:ext>
            </a:extLst>
          </p:cNvPr>
          <p:cNvSpPr/>
          <p:nvPr/>
        </p:nvSpPr>
        <p:spPr>
          <a:xfrm>
            <a:off x="5531784" y="3168785"/>
            <a:ext cx="564205" cy="52043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CA0AFC-672C-44CC-A9AD-160D00AF2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1394204"/>
            <a:ext cx="4557155" cy="49093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9B8AA37-D31B-4C02-A9C4-6BC82713B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42" y="1306730"/>
            <a:ext cx="4549534" cy="518161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69AB06-0505-4CF2-BC77-CB5E70579392}"/>
              </a:ext>
            </a:extLst>
          </p:cNvPr>
          <p:cNvCxnSpPr/>
          <p:nvPr/>
        </p:nvCxnSpPr>
        <p:spPr>
          <a:xfrm>
            <a:off x="924128" y="3093396"/>
            <a:ext cx="69066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81CCC3-16DD-4863-AB60-D9119DA40014}"/>
              </a:ext>
            </a:extLst>
          </p:cNvPr>
          <p:cNvCxnSpPr>
            <a:cxnSpLocks/>
          </p:cNvCxnSpPr>
          <p:nvPr/>
        </p:nvCxnSpPr>
        <p:spPr>
          <a:xfrm>
            <a:off x="2905328" y="3695700"/>
            <a:ext cx="402076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F995078E-C215-496D-A9EB-B35846948DA8}"/>
              </a:ext>
            </a:extLst>
          </p:cNvPr>
          <p:cNvSpPr/>
          <p:nvPr/>
        </p:nvSpPr>
        <p:spPr>
          <a:xfrm>
            <a:off x="1809345" y="5700409"/>
            <a:ext cx="943583" cy="437744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6301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비밀번호 검증을 하는 페이지 구현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0031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</a:t>
            </a:r>
            <a:r>
              <a:rPr lang="en-US" altLang="ko-KR" dirty="0" err="1"/>
              <a:t>board_pass.jsp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2799145" y="3264757"/>
            <a:ext cx="5525311" cy="324253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/pass.do" </a:t>
            </a:r>
            <a:r>
              <a:rPr lang="en-US" altLang="ko-KR" sz="11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param.idx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"mode"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param.mode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board_writer_name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"password"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"text-right"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검증하기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"reset"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-warning"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='../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/board.do';"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목록 바로가기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5168524" y="7461330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selectView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1786E898-2C13-4ABE-9A7F-E6CE4B3BD3BF}"/>
              </a:ext>
            </a:extLst>
          </p:cNvPr>
          <p:cNvSpPr/>
          <p:nvPr/>
        </p:nvSpPr>
        <p:spPr>
          <a:xfrm>
            <a:off x="2799146" y="1138162"/>
            <a:ext cx="5525311" cy="16283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form.board_pass.value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값이 공백일 경우 실행하는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비밀번호를 입력하세요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문구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나옴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form.board_pass.focus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bord_pass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입력창에 포커스 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AD50830-4117-4D18-A65C-E87CF8314916}"/>
              </a:ext>
            </a:extLst>
          </p:cNvPr>
          <p:cNvCxnSpPr/>
          <p:nvPr/>
        </p:nvCxnSpPr>
        <p:spPr>
          <a:xfrm flipV="1">
            <a:off x="4959379" y="2310718"/>
            <a:ext cx="418290" cy="121109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9679710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B5EE28CA-B8C3-4938-8BB3-3F0909D1488B}"/>
              </a:ext>
            </a:extLst>
          </p:cNvPr>
          <p:cNvSpPr/>
          <p:nvPr/>
        </p:nvSpPr>
        <p:spPr>
          <a:xfrm>
            <a:off x="5806893" y="4383840"/>
            <a:ext cx="5865779" cy="230990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지정한 일련번호의 게시물을 삭제함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deletePost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"DELETE FROM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WHERE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=?"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게시물 삭제 중 예외 발생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200" b="1" dirty="0"/>
          </a:p>
        </p:txBody>
      </p:sp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수정과 삭제할 때 비밀번호 검증 기능 구현 </a:t>
            </a:r>
            <a:r>
              <a:rPr lang="en-US" altLang="ko-KR" dirty="0"/>
              <a:t>“mode” parameter</a:t>
            </a:r>
            <a:r>
              <a:rPr lang="ko-KR" altLang="en-US" dirty="0"/>
              <a:t>에 받아온 내용에 따라 각각 </a:t>
            </a:r>
            <a:r>
              <a:rPr lang="en-US" altLang="ko-KR" dirty="0"/>
              <a:t>DAO</a:t>
            </a:r>
            <a:r>
              <a:rPr lang="ko-KR" altLang="en-US" dirty="0"/>
              <a:t>에서 메소드 사용해 처리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78060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(PassController.java)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806894" y="1183225"/>
            <a:ext cx="5865779" cy="307749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입력한 비밀번호가 지정한 일련번호의 게시물의 비밀번호와 일치하는지 확인함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confirmPassword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일치 여부 확인하는 </a:t>
            </a:r>
            <a:r>
              <a:rPr lang="en-US" altLang="ko-KR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형 변수 생성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"SELECT COUNT(*) FROM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WHERE pass=? AND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(1) == 0) 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일치 하는 쿼리문이 없을 때 즉 일치하지 않을 때</a:t>
            </a:r>
            <a:endParaRPr lang="en-US" altLang="ko-KR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isCorr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39"/>
            <a:ext cx="5525311" cy="564354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@WebServlet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"/mvcboard/pass.do"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PassController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매개변수 저장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"mode"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board_pass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confirmed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.confirmPassword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 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확인</a:t>
            </a:r>
            <a:endParaRPr lang="en-US" altLang="ko-KR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confirmed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일치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"edit"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수정모드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.getSession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.setAttribute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.sendRedirect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edit.do?idx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"delete"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삭제모드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.selectView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.deletePost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삭제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== 1) 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삭제 성공 시 첨부파일도 삭제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saveFileName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saveFileName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alertLocation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삭제되었습니다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/board.do"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비밀번호 불일치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alertBack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비밀번호 검증에 실패했습니다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7CFF0761-3A4B-44C4-B5AA-253DC47F2D1F}"/>
              </a:ext>
            </a:extLst>
          </p:cNvPr>
          <p:cNvSpPr txBox="1"/>
          <p:nvPr/>
        </p:nvSpPr>
        <p:spPr>
          <a:xfrm>
            <a:off x="10202644" y="6186622"/>
            <a:ext cx="147002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deletePost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4FE2DE2C-3203-4CCC-8AB9-28F5287F08E7}"/>
              </a:ext>
            </a:extLst>
          </p:cNvPr>
          <p:cNvSpPr txBox="1"/>
          <p:nvPr/>
        </p:nvSpPr>
        <p:spPr>
          <a:xfrm>
            <a:off x="9792095" y="3790891"/>
            <a:ext cx="1880578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confirmPassword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BBD4B4-94A4-4130-AE53-E3A0EF4A7664}"/>
              </a:ext>
            </a:extLst>
          </p:cNvPr>
          <p:cNvCxnSpPr/>
          <p:nvPr/>
        </p:nvCxnSpPr>
        <p:spPr>
          <a:xfrm flipV="1">
            <a:off x="2762655" y="1896894"/>
            <a:ext cx="3044238" cy="1019259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7D03DE0-2FBA-4779-8C75-1310C0CC61B9}"/>
              </a:ext>
            </a:extLst>
          </p:cNvPr>
          <p:cNvCxnSpPr/>
          <p:nvPr/>
        </p:nvCxnSpPr>
        <p:spPr>
          <a:xfrm>
            <a:off x="1848255" y="4630366"/>
            <a:ext cx="3958638" cy="20428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822439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93471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- 1.</a:t>
            </a:r>
            <a:r>
              <a:rPr lang="en-US" altLang="ko-KR"/>
              <a:t> header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351992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1.</a:t>
            </a:r>
            <a:r>
              <a:rPr lang="ko-KR" altLang="en-US" b="0"/>
              <a:t> 메인 페이지 상단에 위치한 </a:t>
            </a:r>
            <a:r>
              <a:rPr lang="en-US" altLang="ko-KR" b="0"/>
              <a:t>header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153" name="직사각형"/>
          <p:cNvSpPr/>
          <p:nvPr/>
        </p:nvSpPr>
        <p:spPr>
          <a:xfrm>
            <a:off x="6416844" y="1106410"/>
            <a:ext cx="4794125" cy="561551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4" name="그림 11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8817"/>
            <a:ext cx="5832476" cy="2120900"/>
          </a:xfrm>
          <a:prstGeom prst="rect">
            <a:avLst/>
          </a:prstGeom>
        </p:spPr>
      </p:pic>
      <p:pic>
        <p:nvPicPr>
          <p:cNvPr id="1155" name="그림 11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221667"/>
            <a:ext cx="6096000" cy="2362375"/>
          </a:xfrm>
          <a:prstGeom prst="rect">
            <a:avLst/>
          </a:prstGeom>
        </p:spPr>
      </p:pic>
      <p:sp>
        <p:nvSpPr>
          <p:cNvPr id="1156" name="TextBox 1155"/>
          <p:cNvSpPr txBox="1"/>
          <p:nvPr/>
        </p:nvSpPr>
        <p:spPr>
          <a:xfrm>
            <a:off x="6435496" y="1452152"/>
            <a:ext cx="4219576" cy="44514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고객센터에 대한 기능 구현을 위한 </a:t>
            </a: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CSS]</a:t>
            </a:r>
            <a:endParaRPr kumimoji="0" lang="en-US" altLang="ko-KR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width: 150px;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clear: both;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position: absolute;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top: 59px;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left: 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text-align: left;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box-shadow: 0px 2px 2px rgba(0, 0, 0, 0.4);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visibility: hidden;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 &gt; span{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width: 100%;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display: inline-block;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padding-left: 20px;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background: #00bd39;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color: white;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font-weight: 400;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nav .leftMenu &gt; li &gt; .dropmenu &gt; span:hover{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font-weight: 700;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cxnSp>
        <p:nvCxnSpPr>
          <p:cNvPr id="1157" name="직선 화살표 연결선 1156"/>
          <p:cNvCxnSpPr>
            <a:stCxn id="1154" idx="2"/>
          </p:cNvCxnSpPr>
          <p:nvPr/>
        </p:nvCxnSpPr>
        <p:spPr>
          <a:xfrm rot="5400000">
            <a:off x="2490675" y="4131696"/>
            <a:ext cx="827539" cy="235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09416382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비밀 번호 검증 구현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CDFF6F-DF16-4EEE-983D-FDB57D249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1" y="1679499"/>
            <a:ext cx="5781267" cy="228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6FD86A8-4E6B-49E5-813E-FAA4DE82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99" y="1801906"/>
            <a:ext cx="4305673" cy="11964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E15E9-C37A-4B25-BFBF-B878EB05E2FF}"/>
              </a:ext>
            </a:extLst>
          </p:cNvPr>
          <p:cNvSpPr txBox="1"/>
          <p:nvPr/>
        </p:nvSpPr>
        <p:spPr>
          <a:xfrm>
            <a:off x="7091464" y="3429000"/>
            <a:ext cx="3453319" cy="646329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검증 실패 했을 경우 나타나는 알림 창 화면</a:t>
            </a:r>
          </a:p>
        </p:txBody>
      </p:sp>
    </p:spTree>
    <p:extLst>
      <p:ext uri="{BB962C8B-B14F-4D97-AF65-F5344CB8AC3E}">
        <p14:creationId xmlns:p14="http://schemas.microsoft.com/office/powerpoint/2010/main" val="17512929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 err="1"/>
              <a:t>board.jsp</a:t>
            </a:r>
            <a:r>
              <a:rPr lang="ko-KR" altLang="en-US" dirty="0"/>
              <a:t>의</a:t>
            </a:r>
            <a:r>
              <a:rPr lang="en-US" altLang="ko-KR" dirty="0"/>
              <a:t>[Down] </a:t>
            </a:r>
            <a:r>
              <a:rPr lang="ko-KR" altLang="en-US" dirty="0"/>
              <a:t>과 </a:t>
            </a:r>
            <a:r>
              <a:rPr lang="en-US" altLang="ko-KR" dirty="0" err="1"/>
              <a:t>board_view.jsp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누르면 </a:t>
            </a:r>
            <a:r>
              <a:rPr lang="en-US" altLang="ko-KR" dirty="0"/>
              <a:t>DownloadController.java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987064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(DownloadController.java)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806894" y="1183225"/>
            <a:ext cx="5865779" cy="307749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@WebServlet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"/mvcboard/download.do"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DownloadController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b="1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매개변수 받기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원본 파일명</a:t>
            </a:r>
          </a:p>
          <a:p>
            <a:pPr algn="l"/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저장된 파일명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게시물 일련번호</a:t>
            </a:r>
          </a:p>
          <a:p>
            <a:pPr algn="l"/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파일 다운로드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FileUtil.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"/Uploads"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ofile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게시물의 다운로드 수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증가</a:t>
            </a:r>
          </a:p>
          <a:p>
            <a:pPr algn="l"/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MVCBoardDAO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.downCountPlus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2107006"/>
            <a:ext cx="5525311" cy="85665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00" b="1"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13233AEF-5597-412A-9B6E-E087B692468C}"/>
              </a:ext>
            </a:extLst>
          </p:cNvPr>
          <p:cNvSpPr/>
          <p:nvPr/>
        </p:nvSpPr>
        <p:spPr>
          <a:xfrm>
            <a:off x="-3" y="3429000"/>
            <a:ext cx="5525311" cy="85665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mvcboard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download.do?ofile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row.ofile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sfile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row.sfile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${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row.idx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[Down]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[Down]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클릭 시 해당 업로드 파일 다운로드 됨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9DD9F9C-8811-4E2F-9DDB-AD65B8BB065F}"/>
              </a:ext>
            </a:extLst>
          </p:cNvPr>
          <p:cNvCxnSpPr/>
          <p:nvPr/>
        </p:nvCxnSpPr>
        <p:spPr>
          <a:xfrm flipV="1">
            <a:off x="2616740" y="1254868"/>
            <a:ext cx="3054486" cy="100194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71DDC9-0E25-4EE2-8462-FEF835B499BE}"/>
              </a:ext>
            </a:extLst>
          </p:cNvPr>
          <p:cNvCxnSpPr>
            <a:cxnSpLocks/>
          </p:cNvCxnSpPr>
          <p:nvPr/>
        </p:nvCxnSpPr>
        <p:spPr>
          <a:xfrm flipV="1">
            <a:off x="2543780" y="1373361"/>
            <a:ext cx="3117196" cy="215826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직사각형">
            <a:extLst>
              <a:ext uri="{FF2B5EF4-FFF2-40B4-BE49-F238E27FC236}">
                <a16:creationId xmlns:a16="http://schemas.microsoft.com/office/drawing/2014/main" id="{02DB7524-1124-4ACB-BD44-0CC595C2E0F0}"/>
              </a:ext>
            </a:extLst>
          </p:cNvPr>
          <p:cNvSpPr/>
          <p:nvPr/>
        </p:nvSpPr>
        <p:spPr>
          <a:xfrm>
            <a:off x="3777844" y="4547817"/>
            <a:ext cx="3494927" cy="223384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다운로드 횟수를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증가시킴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downCountPlus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"UPDATE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khmallmvcboard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 SET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downcount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=downcount+1 "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 WHERE 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=? 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setString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400C5B66-D872-4AE2-9A25-1DF38C41EB80}"/>
              </a:ext>
            </a:extLst>
          </p:cNvPr>
          <p:cNvSpPr txBox="1"/>
          <p:nvPr/>
        </p:nvSpPr>
        <p:spPr>
          <a:xfrm>
            <a:off x="5525307" y="6289214"/>
            <a:ext cx="1741770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MVCBoardDAO</a:t>
            </a:r>
            <a:endParaRPr lang="en-US" altLang="ko-KR" dirty="0"/>
          </a:p>
          <a:p>
            <a:r>
              <a:rPr lang="en-US" altLang="ko-KR" dirty="0" err="1"/>
              <a:t>downCountPlus</a:t>
            </a:r>
            <a:r>
              <a:rPr lang="ko-KR" altLang="en-US" dirty="0"/>
              <a:t>메소드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711A13-39E8-4E42-9EFB-5457725FC280}"/>
              </a:ext>
            </a:extLst>
          </p:cNvPr>
          <p:cNvCxnSpPr/>
          <p:nvPr/>
        </p:nvCxnSpPr>
        <p:spPr>
          <a:xfrm flipH="1">
            <a:off x="6536987" y="3857326"/>
            <a:ext cx="359924" cy="8995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729485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다운로드 화면 </a:t>
            </a:r>
            <a:endParaRPr lang="en-US" altLang="ko-KR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6860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게시판 구현</a:t>
            </a:r>
            <a:r>
              <a:rPr lang="en-US" altLang="ko-KR" dirty="0"/>
              <a:t>(EditController.java)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278DE-4D15-4466-8FD8-6D0360792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05" y="2627950"/>
            <a:ext cx="3735603" cy="10782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7DF966-09CC-4767-BA62-73B5C737C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5" y="2224055"/>
            <a:ext cx="3204364" cy="9277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4CB47F76-AC75-47CD-A3FC-23C50AA84145}"/>
              </a:ext>
            </a:extLst>
          </p:cNvPr>
          <p:cNvSpPr/>
          <p:nvPr/>
        </p:nvSpPr>
        <p:spPr>
          <a:xfrm>
            <a:off x="2889115" y="2400128"/>
            <a:ext cx="787940" cy="450076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2048FCA-93E4-4CEA-B3E4-ED96BD869329}"/>
              </a:ext>
            </a:extLst>
          </p:cNvPr>
          <p:cNvSpPr/>
          <p:nvPr/>
        </p:nvSpPr>
        <p:spPr>
          <a:xfrm>
            <a:off x="4332774" y="2850204"/>
            <a:ext cx="920162" cy="578796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B619E-84AC-499A-B1A1-EF105CE36BF0}"/>
              </a:ext>
            </a:extLst>
          </p:cNvPr>
          <p:cNvSpPr txBox="1"/>
          <p:nvPr/>
        </p:nvSpPr>
        <p:spPr>
          <a:xfrm>
            <a:off x="116732" y="4260715"/>
            <a:ext cx="1015567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건의 게시판은 자유 게시판을 구현 했던 파일들과 형식 및 내용은 다 같고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테이블을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khmallmvcboard1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테이블로 바꿔주고 각 파일들 이름에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을 붙여서 파일들을 각각 만들어 주며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경로만 이름에 따라 변경해 주면 된다</a:t>
            </a:r>
            <a:r>
              <a:rPr lang="en-US" altLang="ko-KR" dirty="0"/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85422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상품 상세보기에서 해당 상품 구매 누르면 장바구니에 추가 된다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81802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(product5.jsp &amp;</a:t>
            </a:r>
            <a:r>
              <a:rPr lang="en-US" altLang="ko-KR" dirty="0" err="1"/>
              <a:t>addCart.jsp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4"/>
            <a:ext cx="6666689" cy="567477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00" b="1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/* 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request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영역에서 받아온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의 값을 저장 *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(id==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id.trim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"index4.jsp"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/* products */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ProductRepository.getInstance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//static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으로 생성한 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반환해 온다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dao.getProductById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품목의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에서 꺼내서 가져온다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dao.getAllProducts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모든 품목의 리스트를 반환해 온다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goods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i=0; i&lt;goodsList.size(); i++){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goods=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goodsList.get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goods.getProductId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품목의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와 동일한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가 나타날 때 </a:t>
            </a:r>
            <a:r>
              <a:rPr lang="ko-KR" alt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반복문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탈출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;}}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list = 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(list ==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가 널이면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라는 이름으로 모든 품목을 받아온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session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list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session.setAttribute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list);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장바구니에 같은 품목을 더 넣을 경우 수량을 증가시킨다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list.get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goodsQnt.getProductId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+ 1;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goodsQnt.setQuantity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lang="ko-KR" altLang="en-US" sz="10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0){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카운트가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이면 수량을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로 넣어서 리스트에 추가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goods.setQuantity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list.add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(goods);}</a:t>
            </a:r>
          </a:p>
          <a:p>
            <a:pPr algn="l"/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"product5.jsp?id="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+ id);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해당 품목의 상세보기 페이지로 이동</a:t>
            </a:r>
          </a:p>
          <a:p>
            <a:pPr algn="l"/>
            <a:r>
              <a:rPr lang="en-US" altLang="ko-KR" sz="1000" b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15340"/>
            <a:ext cx="5525311" cy="304537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addForm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addCart.jsp?id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로 실행하면 </a:t>
            </a:r>
            <a:r>
              <a:rPr lang="en-US" altLang="ko-KR" sz="11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addCart.jsp</a:t>
            </a:r>
            <a:r>
              <a:rPr lang="ko-KR" altLang="en-US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로 이동 해당 품목의 아이디를 가지고 간다</a:t>
            </a:r>
            <a:r>
              <a:rPr lang="en-US" altLang="ko-KR" sz="1100" b="1" dirty="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"#"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-info"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바로구매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raquo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</a:p>
          <a:p>
            <a:pPr algn="l"/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상품 구매 버튼을 눌렀을 때 실행되는 함수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(confirm(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상품을 장바구니에 </a:t>
            </a:r>
            <a:r>
              <a:rPr lang="ko-KR" altLang="en-US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추가하시겠습니까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document.addForm.submit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document.addForm.reset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sz="1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CBBD4B4-94A4-4130-AE53-E3A0EF4A7664}"/>
              </a:ext>
            </a:extLst>
          </p:cNvPr>
          <p:cNvCxnSpPr>
            <a:cxnSpLocks/>
          </p:cNvCxnSpPr>
          <p:nvPr/>
        </p:nvCxnSpPr>
        <p:spPr>
          <a:xfrm flipH="1">
            <a:off x="1556426" y="2110902"/>
            <a:ext cx="2130357" cy="709143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111CF-0441-4FBE-B7F5-D6835FD6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7" y="4446127"/>
            <a:ext cx="4559192" cy="241187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46A8126-9508-43E8-AF1B-77A361627FEC}"/>
              </a:ext>
            </a:extLst>
          </p:cNvPr>
          <p:cNvSpPr/>
          <p:nvPr/>
        </p:nvSpPr>
        <p:spPr>
          <a:xfrm>
            <a:off x="2169268" y="6429983"/>
            <a:ext cx="953311" cy="428017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75F1F0-A297-41AE-B785-858362262FC9}"/>
              </a:ext>
            </a:extLst>
          </p:cNvPr>
          <p:cNvCxnSpPr/>
          <p:nvPr/>
        </p:nvCxnSpPr>
        <p:spPr>
          <a:xfrm flipH="1" flipV="1">
            <a:off x="1750979" y="6206247"/>
            <a:ext cx="398834" cy="40856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3902260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장바구니에서 모든 상품 삭제하는 </a:t>
            </a:r>
            <a:r>
              <a:rPr lang="en-US" altLang="ko-KR" dirty="0" err="1"/>
              <a:t>deleteCart</a:t>
            </a:r>
            <a:r>
              <a:rPr lang="en-US" altLang="ko-KR" dirty="0"/>
              <a:t> </a:t>
            </a:r>
            <a:r>
              <a:rPr lang="ko-KR" altLang="en-US" dirty="0"/>
              <a:t>기능과 주문하는 </a:t>
            </a:r>
            <a:r>
              <a:rPr lang="en-US" altLang="ko-KR" dirty="0" err="1"/>
              <a:t>shippingInfo</a:t>
            </a:r>
            <a:r>
              <a:rPr lang="en-US" altLang="ko-KR" dirty="0"/>
              <a:t> </a:t>
            </a:r>
            <a:r>
              <a:rPr lang="ko-KR" altLang="en-US" dirty="0"/>
              <a:t>기능 구현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38278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16125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장바구니에 등록된 전체 상품페이지 삭제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(id==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id.trim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session.invalidate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//invalidate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함수는 세션을 없애고 세션에 속해 있는 값들을 모두 없앤다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cart.jsp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1" y="1215340"/>
            <a:ext cx="4805464" cy="251035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"left"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deleteCart.jsp?cartId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</a:p>
          <a:p>
            <a:pPr algn="l"/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-danger"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삭제하기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"right"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상품이 있을 때만 주문하기 버튼 나타남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shippingInfo.jsp?cartId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</a:p>
          <a:p>
            <a:pPr algn="l"/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-success"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주문하기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lang="en-US" sz="1100" b="1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063695" y="3433306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cart.jsp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/>
          <p:nvPr/>
        </p:nvCxnSpPr>
        <p:spPr>
          <a:xfrm>
            <a:off x="3638145" y="1488332"/>
            <a:ext cx="1887166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직사각형">
            <a:extLst>
              <a:ext uri="{FF2B5EF4-FFF2-40B4-BE49-F238E27FC236}">
                <a16:creationId xmlns:a16="http://schemas.microsoft.com/office/drawing/2014/main" id="{2E6A309A-10E4-455D-8278-8EF35FFFD53A}"/>
              </a:ext>
            </a:extLst>
          </p:cNvPr>
          <p:cNvSpPr/>
          <p:nvPr/>
        </p:nvSpPr>
        <p:spPr>
          <a:xfrm>
            <a:off x="5525310" y="2911505"/>
            <a:ext cx="6666689" cy="394649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u="sng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u="sng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u="sng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processShippingInfo.jsp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"form-horizontal"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readonly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text"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"addr2"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"form-control"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상세주소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sz="105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주소찾기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findAddr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findAddr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daum.Postcode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oncomplete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console.log(data);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팝업에서 검색결과 항목을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클릭했을때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 실행할 코드를 작성하는 부분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도로명 주소의 노출 규칙에 따라 주소를 표시한다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내려오는 변수가 값이 없는 경우엔 공백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('')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값을 가지므로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이를 참고하여 분기 한다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data.roadAddress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도로명 주소 변수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data.jibunAddress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지번 주소 변수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우편번호와 주소 정보를 해당 필드에 넣는다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‘’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).value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roadAddr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‘’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).value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jibunAddr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}).open();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"//t1.daumcdn.net/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mapjsapi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/bundle/postcode/prod/postcode.v2.js"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071422-5568-48D2-BECE-3A015E26E981}"/>
              </a:ext>
            </a:extLst>
          </p:cNvPr>
          <p:cNvCxnSpPr/>
          <p:nvPr/>
        </p:nvCxnSpPr>
        <p:spPr>
          <a:xfrm>
            <a:off x="2723745" y="2918298"/>
            <a:ext cx="2626468" cy="510702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7CDACE-4E71-419A-A645-B9554FB3EBA3}"/>
              </a:ext>
            </a:extLst>
          </p:cNvPr>
          <p:cNvSpPr txBox="1"/>
          <p:nvPr/>
        </p:nvSpPr>
        <p:spPr>
          <a:xfrm>
            <a:off x="8044577" y="3317132"/>
            <a:ext cx="369330" cy="223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36113" y="1215340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deleteCart.jsp</a:t>
            </a:r>
            <a:endParaRPr lang="en-US" altLang="ko-KR" dirty="0"/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0CC22BA3-6EF3-4C09-A8D1-C1834CC674D2}"/>
              </a:ext>
            </a:extLst>
          </p:cNvPr>
          <p:cNvSpPr txBox="1"/>
          <p:nvPr/>
        </p:nvSpPr>
        <p:spPr>
          <a:xfrm>
            <a:off x="10436113" y="4305553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shippingInfo.jsp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4540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장바구니에서 선택한 품목만 지우기 기능 </a:t>
            </a:r>
            <a:r>
              <a:rPr lang="en-US" altLang="ko-KR" dirty="0"/>
              <a:t>(</a:t>
            </a:r>
            <a:r>
              <a:rPr lang="en-US" altLang="ko-KR" dirty="0" err="1"/>
              <a:t>removeCart.jsp</a:t>
            </a:r>
            <a:r>
              <a:rPr lang="en-US" altLang="ko-KR" dirty="0"/>
              <a:t>)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738278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cart.jsp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16125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1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출력하기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goodsQnt.getProductId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().equals(id)){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cartList.remove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goodsQnt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해당 품목 리스트에서 지우기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363876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0;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cartList = 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(ArrayList&lt;Product&gt;) session.getAttribute(</a:t>
            </a:r>
            <a:r>
              <a:rPr lang="fr-FR" altLang="ko-KR" sz="1100" u="sng" dirty="0">
                <a:solidFill>
                  <a:srgbClr val="2A00FF"/>
                </a:solidFill>
                <a:latin typeface="Consolas" panose="020B0609020204030204" pitchFamily="49" charset="0"/>
              </a:rPr>
              <a:t>"cartlist"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total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각 품목의 수량과 가격을 곱해서 합 구하기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sum = sum + total;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총합 구하기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removeCart.jsp?id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product.getProductId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"badge badge-danger"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삭제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394433" y="4539575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cart.jsp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482502" y="2478289"/>
            <a:ext cx="2130358" cy="157814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69684" y="2478289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removeCart.jsp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EFE40-6F10-4525-B04A-58E984BD9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08" y="3716100"/>
            <a:ext cx="6827392" cy="22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2371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폼으로 </a:t>
            </a:r>
            <a:r>
              <a:rPr lang="ko-KR" altLang="en-US" dirty="0" err="1"/>
              <a:t>부터</a:t>
            </a:r>
            <a:r>
              <a:rPr lang="ko-KR" altLang="en-US" dirty="0"/>
              <a:t> 받은 고객의 배송 정보를 쿠키를 생성하여 저장하고 </a:t>
            </a:r>
            <a:r>
              <a:rPr lang="en-US" altLang="ko-KR" dirty="0"/>
              <a:t>response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주문 정보가 담긴 영수증 페이지로 이동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5"/>
            <a:ext cx="6666689" cy="516865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배송 주소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성명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우편번호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주소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shipping_country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"col-4"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"right"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배송일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"table table-hover"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도서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가격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소계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0;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&lt;Product&gt;) </a:t>
            </a:r>
            <a:r>
              <a:rPr lang="en-US" altLang="ko-KR" sz="105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&lt;Product&gt;();</a:t>
            </a:r>
          </a:p>
          <a:p>
            <a:pPr algn="l"/>
            <a:r>
              <a:rPr lang="nn-NO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i=0; i&lt;cartList.size(); i++){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상품리스트 하나씩 출력하기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cartList.get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total =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sum = sum + total;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product.getPname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em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product.getQuantity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product.getUnitPrice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"text-center"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05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원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529239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addr2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"addr2"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name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country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Shipping_country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"country"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Shipping_zipCode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Cookie(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Shipping_addressName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URLEncoder.encode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(addr+addr2, 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country.setMaxAge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(24*60*60);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(country);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zipCode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7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orderConfirmation.jsp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622838" y="6351883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processShippingInfo.jsp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200399" y="3597387"/>
            <a:ext cx="1799618" cy="241772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50230" y="6205689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orderConfirmation.jsp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05279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영수증 화면</a:t>
            </a:r>
            <a:endParaRPr lang="en-US" altLang="ko-KR" dirty="0"/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BEE45F-1554-4A03-B256-B5FB2CFE5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5" y="1700407"/>
            <a:ext cx="6355631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723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주문을 완료하면 고객에게 감사하다는 페이지를 보여주며 상품에 대한 세션과 쿠키의 정보를 삭제한다</a:t>
            </a:r>
            <a:r>
              <a:rPr lang="en-US" altLang="ko-KR" dirty="0"/>
              <a:t>.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103339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r>
              <a:rPr lang="en-US" altLang="ko-KR" dirty="0"/>
              <a:t>(</a:t>
            </a:r>
            <a:r>
              <a:rPr lang="en-US" altLang="ko-KR" dirty="0" err="1"/>
              <a:t>processShippingInfo.jsp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F68699FB-56DE-4270-BEE1-0CBCF61652C4}"/>
              </a:ext>
            </a:extLst>
          </p:cNvPr>
          <p:cNvSpPr/>
          <p:nvPr/>
        </p:nvSpPr>
        <p:spPr>
          <a:xfrm>
            <a:off x="5525311" y="1183224"/>
            <a:ext cx="6666689" cy="567477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Cookie[] cookies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request.getCookies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(cookies !=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//request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 된 쿠키의 정보를 가져와 </a:t>
            </a:r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utf-8</a:t>
            </a:r>
            <a:r>
              <a: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로 디코딩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cookies.length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cookies[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n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URLDecoder.decode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URLDecoder.decode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i="1" dirty="0">
                <a:latin typeface="Consolas" panose="020B0609020204030204" pitchFamily="49" charset="0"/>
              </a:rPr>
              <a:t>=========================================================================================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"display-3"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완료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"alert alert-danger"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주문해주셔서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감사합니다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주문은 요청하신 배송일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shipping_shippingDate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에 배송될 예정입니다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주문번호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out.println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====================================================================================</a:t>
            </a:r>
          </a:p>
          <a:p>
            <a:pPr algn="l"/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session.invalidate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주문 완료가 되어 세션 정보 삭제 및 쿠키의 유효기간을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으로 설정하여 쿠키 삭제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cookies.length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Cookie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cookies[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n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Shipping_name</a:t>
            </a:r>
            <a:r>
              <a:rPr lang="en-US" altLang="ko-KR" sz="105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thisCookie.setMaxAge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response.addCookie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thisCookie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lang="en-US" altLang="ko-KR" sz="100" i="1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5C817684-86D4-4AA8-96EA-56793098C57C}"/>
              </a:ext>
            </a:extLst>
          </p:cNvPr>
          <p:cNvSpPr/>
          <p:nvPr/>
        </p:nvSpPr>
        <p:spPr>
          <a:xfrm>
            <a:off x="0" y="1205679"/>
            <a:ext cx="5136203" cy="121535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shippingInfo.jsp?cartId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shipping_cartId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이전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thankCustomer.jsp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-success"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완료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checkOutCancelled.jsp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06064087-A59E-47C3-BFF8-4AD224EBCFBF}"/>
              </a:ext>
            </a:extLst>
          </p:cNvPr>
          <p:cNvSpPr txBox="1"/>
          <p:nvPr/>
        </p:nvSpPr>
        <p:spPr>
          <a:xfrm>
            <a:off x="3394433" y="2175431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processShippingInfo.jsp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E5A413-1829-4ACF-AC19-8626929BB2D9}"/>
              </a:ext>
            </a:extLst>
          </p:cNvPr>
          <p:cNvCxnSpPr>
            <a:cxnSpLocks/>
          </p:cNvCxnSpPr>
          <p:nvPr/>
        </p:nvCxnSpPr>
        <p:spPr>
          <a:xfrm flipV="1">
            <a:off x="3596726" y="1700407"/>
            <a:ext cx="1891538" cy="15145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10450230" y="6547547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thankCustomer.jsp</a:t>
            </a:r>
            <a:endParaRPr lang="en-US" altLang="ko-KR"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FE91EF35-08C1-489E-80E4-1567109DFFFC}"/>
              </a:ext>
            </a:extLst>
          </p:cNvPr>
          <p:cNvSpPr/>
          <p:nvPr/>
        </p:nvSpPr>
        <p:spPr>
          <a:xfrm>
            <a:off x="0" y="3232825"/>
            <a:ext cx="5136203" cy="26399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jsp:include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"jumbotron"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h1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"display-3"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주문 취소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"alert alert-danger"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주문이 취소되었습니다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products.jsp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-secondary"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laquo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상품 목록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3EE0A2-B9B5-44FC-9ED9-C9C5B97B34F5}"/>
              </a:ext>
            </a:extLst>
          </p:cNvPr>
          <p:cNvCxnSpPr/>
          <p:nvPr/>
        </p:nvCxnSpPr>
        <p:spPr>
          <a:xfrm>
            <a:off x="1760706" y="2175431"/>
            <a:ext cx="0" cy="988866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33">
            <a:extLst>
              <a:ext uri="{FF2B5EF4-FFF2-40B4-BE49-F238E27FC236}">
                <a16:creationId xmlns:a16="http://schemas.microsoft.com/office/drawing/2014/main" id="{A69DC58A-D87D-4657-914F-FE05270E9D8C}"/>
              </a:ext>
            </a:extLst>
          </p:cNvPr>
          <p:cNvSpPr txBox="1"/>
          <p:nvPr/>
        </p:nvSpPr>
        <p:spPr>
          <a:xfrm>
            <a:off x="3394433" y="5589178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checkOutCancelled.jsp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8269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0" y="979778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주문 완료 페이지 </a:t>
            </a:r>
            <a:r>
              <a:rPr lang="en-US" altLang="ko-KR" dirty="0"/>
              <a:t>&amp; </a:t>
            </a:r>
            <a:r>
              <a:rPr lang="ko-KR" altLang="en-US" dirty="0"/>
              <a:t>주문 취소 페이지 화면</a:t>
            </a:r>
            <a:r>
              <a:rPr lang="en-US" altLang="ko-KR" dirty="0"/>
              <a:t>.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575734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altLang="ko-KR" dirty="0"/>
              <a:t>8.</a:t>
            </a:r>
            <a:r>
              <a:rPr lang="ko-KR" altLang="en-US" dirty="0"/>
              <a:t>상품구매과정</a:t>
            </a:r>
            <a:endParaRPr dirty="0"/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65362B33-19BB-4308-98F4-2E6D094BB669}"/>
              </a:ext>
            </a:extLst>
          </p:cNvPr>
          <p:cNvSpPr txBox="1"/>
          <p:nvPr/>
        </p:nvSpPr>
        <p:spPr>
          <a:xfrm>
            <a:off x="2619464" y="5153508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thankCustomer.jsp</a:t>
            </a:r>
            <a:endParaRPr lang="en-US" altLang="ko-KR" dirty="0"/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A69DC58A-D87D-4657-914F-FE05270E9D8C}"/>
              </a:ext>
            </a:extLst>
          </p:cNvPr>
          <p:cNvSpPr txBox="1"/>
          <p:nvPr/>
        </p:nvSpPr>
        <p:spPr>
          <a:xfrm>
            <a:off x="10192605" y="3542216"/>
            <a:ext cx="1741770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altLang="ko-KR" dirty="0" err="1"/>
              <a:t>checkOutCancelled.jsp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D7CB2-4FD3-47D7-AE0C-84A50C16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79" y="1507616"/>
            <a:ext cx="6416596" cy="1920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D68258-CA4E-4045-9005-348AF253F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1"/>
          <a:stretch/>
        </p:blipFill>
        <p:spPr>
          <a:xfrm>
            <a:off x="0" y="1457488"/>
            <a:ext cx="445526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143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56775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2. footer</a:t>
            </a:r>
            <a:r>
              <a:rPr lang="ko-KR" altLang="en-US"/>
              <a:t> 페이지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1" y="1085570"/>
            <a:ext cx="3453247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2.</a:t>
            </a:r>
            <a:r>
              <a:rPr lang="ko-KR" altLang="en-US" b="0"/>
              <a:t> 메인 페이지 하단에 위치한 </a:t>
            </a:r>
            <a:r>
              <a:rPr lang="en-US" altLang="ko-KR" b="0"/>
              <a:t>footer</a:t>
            </a:r>
            <a:r>
              <a:rPr lang="ko-KR" altLang="en-US" b="0"/>
              <a:t> 페이지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153" name="직사각형"/>
          <p:cNvSpPr/>
          <p:nvPr/>
        </p:nvSpPr>
        <p:spPr>
          <a:xfrm>
            <a:off x="6416844" y="1163106"/>
            <a:ext cx="4794125" cy="392596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TextBox 1155"/>
          <p:cNvSpPr txBox="1"/>
          <p:nvPr/>
        </p:nvSpPr>
        <p:spPr>
          <a:xfrm>
            <a:off x="6424157" y="1316080"/>
            <a:ext cx="4219576" cy="361324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en-US" altLang="ko-KR" sz="11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footer.jsp]</a:t>
            </a:r>
            <a:endParaRPr kumimoji="0" lang="en-US" altLang="ko-KR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footer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&lt;footer&gt;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class="top"&gt;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&lt;span&gt;다운로드&lt;/span&gt; &lt;span&gt;개인정보처리방침&lt;/span&gt; &lt;span&gt;저작권지침및신고&lt;/span&gt; &lt;span&gt;이메일무단수집거부&lt;/span&gt;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&lt;strong&gt; Home : 서울시 송파구 풍납동 | Tel : 010-8643-3038 | Admin :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KH1STTEAM &lt;/strong&gt;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&lt;div class="copyright"&gt;COPYRIGHT Ⓒ 시타북스's BLOG IS POWERED BY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DAUM / DESIGNED BY TISTORY&lt;/div&gt;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&lt;/footer&gt;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 //footer --&gt;</a:t>
            </a:r>
          </a:p>
        </p:txBody>
      </p:sp>
      <p:pic>
        <p:nvPicPr>
          <p:cNvPr id="1158" name="그림 11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15" y="1943271"/>
            <a:ext cx="6196519" cy="2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84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부제목 2"/>
          <p:cNvSpPr txBox="1"/>
          <p:nvPr/>
        </p:nvSpPr>
        <p:spPr>
          <a:xfrm>
            <a:off x="45720" y="934822"/>
            <a:ext cx="12100560" cy="93781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회원가입 페이지에서 가입자의 정보를 등록</a:t>
            </a:r>
          </a:p>
        </p:txBody>
      </p:sp>
      <p:pic>
        <p:nvPicPr>
          <p:cNvPr id="118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85" name="TextBox 2"/>
          <p:cNvSpPr txBox="1"/>
          <p:nvPr/>
        </p:nvSpPr>
        <p:spPr>
          <a:xfrm>
            <a:off x="321305" y="164259"/>
            <a:ext cx="6296664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8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pic>
        <p:nvPicPr>
          <p:cNvPr id="1187" name="그림 11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8386" y="1462314"/>
            <a:ext cx="4939845" cy="4534354"/>
          </a:xfrm>
          <a:prstGeom prst="rect">
            <a:avLst/>
          </a:prstGeom>
        </p:spPr>
      </p:pic>
      <p:pic>
        <p:nvPicPr>
          <p:cNvPr id="1188" name="그림 11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2010" y="1412875"/>
            <a:ext cx="5280479" cy="4667250"/>
          </a:xfrm>
          <a:prstGeom prst="rect">
            <a:avLst/>
          </a:prstGeom>
        </p:spPr>
      </p:pic>
      <p:sp>
        <p:nvSpPr>
          <p:cNvPr id="1189" name="화살표: 오른쪽 1188"/>
          <p:cNvSpPr/>
          <p:nvPr/>
        </p:nvSpPr>
        <p:spPr>
          <a:xfrm>
            <a:off x="5232627" y="3071812"/>
            <a:ext cx="1167946" cy="1485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DEBEB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96128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부제목 2"/>
          <p:cNvSpPr txBox="1"/>
          <p:nvPr/>
        </p:nvSpPr>
        <p:spPr>
          <a:xfrm>
            <a:off x="45720" y="934822"/>
            <a:ext cx="12100560" cy="4826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아이디의 중복확인 기능</a:t>
            </a:r>
          </a:p>
        </p:txBody>
      </p:sp>
      <p:sp>
        <p:nvSpPr>
          <p:cNvPr id="1191" name="직사각형"/>
          <p:cNvSpPr/>
          <p:nvPr/>
        </p:nvSpPr>
        <p:spPr>
          <a:xfrm>
            <a:off x="5581680" y="1057858"/>
            <a:ext cx="6101675" cy="564937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2" name="//미사일 피격음을 위한 메소드…"/>
          <p:cNvSpPr txBox="1"/>
          <p:nvPr/>
        </p:nvSpPr>
        <p:spPr>
          <a:xfrm>
            <a:off x="6709392" y="1618245"/>
            <a:ext cx="5195622" cy="20865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19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9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95" name="TextBox 24"/>
          <p:cNvSpPr txBox="1"/>
          <p:nvPr/>
        </p:nvSpPr>
        <p:spPr>
          <a:xfrm>
            <a:off x="11392387" y="923108"/>
            <a:ext cx="79961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기능 코드</a:t>
            </a:r>
          </a:p>
        </p:txBody>
      </p:sp>
      <p:sp>
        <p:nvSpPr>
          <p:cNvPr id="1197" name="직선 연결선 29"/>
          <p:cNvSpPr/>
          <p:nvPr/>
        </p:nvSpPr>
        <p:spPr>
          <a:xfrm flipH="1">
            <a:off x="5418979" y="1674306"/>
            <a:ext cx="1" cy="46432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11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pic>
        <p:nvPicPr>
          <p:cNvPr id="1199" name="그림 11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87523"/>
            <a:ext cx="3448536" cy="754289"/>
          </a:xfrm>
          <a:prstGeom prst="rect">
            <a:avLst/>
          </a:prstGeom>
        </p:spPr>
      </p:pic>
      <p:pic>
        <p:nvPicPr>
          <p:cNvPr id="1200" name="그림 11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062185"/>
            <a:ext cx="3905250" cy="1250950"/>
          </a:xfrm>
          <a:prstGeom prst="rect">
            <a:avLst/>
          </a:prstGeom>
        </p:spPr>
      </p:pic>
      <p:cxnSp>
        <p:nvCxnSpPr>
          <p:cNvPr id="1201" name="직선 화살표 연결선 1200"/>
          <p:cNvCxnSpPr/>
          <p:nvPr/>
        </p:nvCxnSpPr>
        <p:spPr>
          <a:xfrm rot="5400000">
            <a:off x="1347456" y="3259241"/>
            <a:ext cx="1119641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04" name="TextBox 1203"/>
          <p:cNvSpPr txBox="1"/>
          <p:nvPr/>
        </p:nvSpPr>
        <p:spPr>
          <a:xfrm>
            <a:off x="5586184" y="1078183"/>
            <a:ext cx="6122306" cy="50540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class="form-group"&gt;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&lt;!--user_id로 두 태그를 결합--&gt;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&lt;label for="id"&gt;아이디&lt;/label&gt;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&lt;!--input-group : 입력항목의 그룹화--&gt;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&lt;div class="input-group"&gt;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&lt;!--form-control : input과 관련된 클래스로 폼의 업그레이드에 사용--&gt;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&lt;input type="text" id="id" name="id" class="form-control" /&gt;				&lt;!-- input-group-append = 앞/뒤 위치를 정하는 클래스로 prepend/append로 사용 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class="input-group-append"&gt;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&lt;!--현재 중복확인은 단순 버튼일 뿐 아무 기능이 없다--&gt;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버튼을 누르면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idCheck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함수가 실행해 창이 새로 생성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&lt;button type="button" class="btn btn-primary"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onclick="idCheck();"&gt;중복확인&lt;/button&gt;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중복확인 버튼을 누르면 입력란과 함께 중복확인을 하는 버튼이 있는 창이 생성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 중복확인 창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idCheck(){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//새창 만들기 ,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새로운 창은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idCheckForm.jsp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로 이동하게 됨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window.open("idCheckForm.jsp", "idwin", "width=400, height=350"); 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[idCHeckForm.jsp]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해당페이지 입력란에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입력하고 전달한다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action="idCheckProc.jsp"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onsubmit="return blankCheck(this)"&gt;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아이디 : &lt;input type="text" name="id" maxlength="10" autofocus&gt;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&lt;input type="submit" value="중복확인"&gt;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&lt;/form&gt;</a:t>
            </a: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52922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부제목 2"/>
          <p:cNvSpPr txBox="1"/>
          <p:nvPr/>
        </p:nvSpPr>
        <p:spPr>
          <a:xfrm>
            <a:off x="45720" y="934822"/>
            <a:ext cx="12100560" cy="4826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아이디의 중복확인 기능</a:t>
            </a:r>
          </a:p>
        </p:txBody>
      </p:sp>
      <p:sp>
        <p:nvSpPr>
          <p:cNvPr id="1191" name="직사각형"/>
          <p:cNvSpPr/>
          <p:nvPr/>
        </p:nvSpPr>
        <p:spPr>
          <a:xfrm>
            <a:off x="5581680" y="1057858"/>
            <a:ext cx="6101675" cy="34155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2" name="//미사일 피격음을 위한 메소드…"/>
          <p:cNvSpPr txBox="1"/>
          <p:nvPr/>
        </p:nvSpPr>
        <p:spPr>
          <a:xfrm>
            <a:off x="6709392" y="1618245"/>
            <a:ext cx="5195622" cy="20865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19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9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195" name="TextBox 24"/>
          <p:cNvSpPr txBox="1"/>
          <p:nvPr/>
        </p:nvSpPr>
        <p:spPr>
          <a:xfrm>
            <a:off x="11392387" y="923108"/>
            <a:ext cx="799613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ko-KR" altLang="en-US"/>
              <a:t>기능 코드</a:t>
            </a:r>
          </a:p>
        </p:txBody>
      </p:sp>
      <p:sp>
        <p:nvSpPr>
          <p:cNvPr id="1197" name="직선 연결선 29"/>
          <p:cNvSpPr/>
          <p:nvPr/>
        </p:nvSpPr>
        <p:spPr>
          <a:xfrm flipH="1">
            <a:off x="5418979" y="1674306"/>
            <a:ext cx="1" cy="46432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11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pic>
        <p:nvPicPr>
          <p:cNvPr id="1200" name="그림 11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29417"/>
            <a:ext cx="2244187" cy="1205592"/>
          </a:xfrm>
          <a:prstGeom prst="rect">
            <a:avLst/>
          </a:prstGeom>
        </p:spPr>
      </p:pic>
      <p:cxnSp>
        <p:nvCxnSpPr>
          <p:cNvPr id="1202" name="직선 화살표 연결선 1201"/>
          <p:cNvCxnSpPr/>
          <p:nvPr/>
        </p:nvCxnSpPr>
        <p:spPr>
          <a:xfrm rot="5400000">
            <a:off x="1154008" y="2826761"/>
            <a:ext cx="427945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03" name="그림 12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148241"/>
            <a:ext cx="2262867" cy="1173842"/>
          </a:xfrm>
          <a:prstGeom prst="rect">
            <a:avLst/>
          </a:prstGeom>
        </p:spPr>
      </p:pic>
      <p:sp>
        <p:nvSpPr>
          <p:cNvPr id="1204" name="TextBox 1203"/>
          <p:cNvSpPr txBox="1"/>
          <p:nvPr/>
        </p:nvSpPr>
        <p:spPr>
          <a:xfrm>
            <a:off x="5586184" y="1078183"/>
            <a:ext cx="6122306" cy="20578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7" name="그림 120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50457" y="2975881"/>
            <a:ext cx="2468789" cy="1651453"/>
          </a:xfrm>
          <a:prstGeom prst="rect">
            <a:avLst/>
          </a:prstGeom>
        </p:spPr>
      </p:pic>
      <p:pic>
        <p:nvPicPr>
          <p:cNvPr id="1210" name="그림 120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49072" y="1326696"/>
            <a:ext cx="2478767" cy="1200150"/>
          </a:xfrm>
          <a:prstGeom prst="rect">
            <a:avLst/>
          </a:prstGeom>
        </p:spPr>
      </p:pic>
      <p:cxnSp>
        <p:nvCxnSpPr>
          <p:cNvPr id="1211" name="직선 화살표 연결선 1210"/>
          <p:cNvCxnSpPr/>
          <p:nvPr/>
        </p:nvCxnSpPr>
        <p:spPr>
          <a:xfrm rot="5400000">
            <a:off x="3528908" y="2843089"/>
            <a:ext cx="427945" cy="228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12" name="TextBox 1211"/>
          <p:cNvSpPr txBox="1"/>
          <p:nvPr/>
        </p:nvSpPr>
        <p:spPr>
          <a:xfrm>
            <a:off x="5569404" y="1062763"/>
            <a:ext cx="4908551" cy="32882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//1) 사용가능한 아이디일 경우, 아이디 입력 폼에 넣기 위함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해당 기능에서는 BoardDAO를 통해 DB에 접근하기 위해 생성// 해당 기능에서는 BoardDAO를 통해 DB에 접근하기 위해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BoardDAO dao = new BoardDAO(application);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int cnt = dao.duplecateID(id);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out.println("입력 ID : &lt;strong&gt;" + id + "&lt;/stong&gt;");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 (cnt == 0)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out.println("&lt;p&gt;사용 가능한 아이디입니다.&lt;/p&gt;");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//2)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사용 불가능한 아이디일 경우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아래 메세지 출력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out.println("&lt;p style='color: red'&gt;해당 아이디는 사용하실 수 없습니다.&lt;/p&gt;");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href="javascript:history.back()"&gt;[다시시도]&lt;/a&gt; &amp;nbsp; &amp;nbsp;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</p:txBody>
      </p:sp>
      <p:sp>
        <p:nvSpPr>
          <p:cNvPr id="1214" name="직사각형"/>
          <p:cNvSpPr/>
          <p:nvPr/>
        </p:nvSpPr>
        <p:spPr>
          <a:xfrm>
            <a:off x="5563990" y="4544009"/>
            <a:ext cx="6101675" cy="20888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5" name="TextBox 1214"/>
          <p:cNvSpPr txBox="1"/>
          <p:nvPr/>
        </p:nvSpPr>
        <p:spPr>
          <a:xfrm>
            <a:off x="5602741" y="4591276"/>
            <a:ext cx="6032499" cy="3598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TextBox 1215"/>
          <p:cNvSpPr txBox="1"/>
          <p:nvPr/>
        </p:nvSpPr>
        <p:spPr>
          <a:xfrm>
            <a:off x="5581877" y="4553903"/>
            <a:ext cx="6074226" cy="26450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//회원가입 중복 확인용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int duplecateID(String id){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cnt=0;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Connection con = DBOpen.getConnection(); // DB에 연결하여 접근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StringBuilder sql = new StringBuilder(); //아이디 중복 확인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// append메서드를 통해 문자열을 이어붙임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SELECT count(id) as cnt 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FROM member "); //	 member 테이블 db에서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sql.append(" WHERE id = ? 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PreparedStatement pstmt = con.prepareStatement(sql.toString());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pstmt.setString(1, 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ResultSet rs = pstmt.executeQuery(); // 쿼리문 실행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if(rs.next()){	// 결과값이 있다면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cnt=rs.getInt("cnt");	// 카운트를 반환해 cnt에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}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}catch(Exception e){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System.out.println("아이디 중복 확인 실패 : " + 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}//try end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cnt;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}//duplecateID end</a:t>
            </a:r>
          </a:p>
        </p:txBody>
      </p:sp>
    </p:spTree>
    <p:extLst>
      <p:ext uri="{BB962C8B-B14F-4D97-AF65-F5344CB8AC3E}">
        <p14:creationId xmlns:p14="http://schemas.microsoft.com/office/powerpoint/2010/main" val="181244064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부제목 2"/>
          <p:cNvSpPr txBox="1"/>
          <p:nvPr/>
        </p:nvSpPr>
        <p:spPr>
          <a:xfrm>
            <a:off x="45720" y="922799"/>
            <a:ext cx="12100560" cy="21373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주소찾기 기능</a:t>
            </a:r>
          </a:p>
        </p:txBody>
      </p:sp>
      <p:sp>
        <p:nvSpPr>
          <p:cNvPr id="1201" name="직사각형"/>
          <p:cNvSpPr/>
          <p:nvPr/>
        </p:nvSpPr>
        <p:spPr>
          <a:xfrm>
            <a:off x="4383767" y="1146228"/>
            <a:ext cx="6668640" cy="5592675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0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04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0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pic>
        <p:nvPicPr>
          <p:cNvPr id="1207" name="그림 1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906" y="1239156"/>
            <a:ext cx="2898775" cy="807810"/>
          </a:xfrm>
          <a:prstGeom prst="rect">
            <a:avLst/>
          </a:prstGeom>
        </p:spPr>
      </p:pic>
      <p:cxnSp>
        <p:nvCxnSpPr>
          <p:cNvPr id="1208" name="직선 화살표 연결선 1207"/>
          <p:cNvCxnSpPr/>
          <p:nvPr/>
        </p:nvCxnSpPr>
        <p:spPr>
          <a:xfrm rot="5400000">
            <a:off x="1247898" y="2256169"/>
            <a:ext cx="461960" cy="727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09" name="그림 120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87" y="2748643"/>
            <a:ext cx="2030279" cy="1662509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366759" y="1155473"/>
            <a:ext cx="6701518" cy="558632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&lt;label for="addr"&gt;주소&lt;/label&gt; &lt;input type="text" name="addr"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id="addr" class="form-control" readonly /&gt; &lt;input type="text"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name="addr2" class="form-control" placeholder="상세주소"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type="button" name="addr" value="주소찾기" onclick="findAddr()"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주소찾기 클릭시 함수 실행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findAddr()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new daum.Postcode(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oncomplete : function(data)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								console.log(data);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팝업에서 검색결과 항목을 클릭했을때 실행할 코드를 작성하는 부분.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도로명 주소의 노출 규칙에 따라 주소를 표시한다.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내려오는 변수가 값이 없는 경우엔 공백('')값을 가지므로, 이를 참고하여 분기 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roadAddr = data.roadAddress; // 도로명 주소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jibunAddr = data.jibunAddress; // 지번 주소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우편번호와 주소 정보를 해당 필드에 넣는다.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 (roadAddr !== '')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documen														.getElementById("addr").value = roadAddr;										} else if (jibunAddr !== '') 										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document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.getElementById("addr").value = jibunAddr;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	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}).open();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주소 찾기는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daum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오픈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이용하여 기능을 구현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src="//t1.daumcdn.net/mapjsapi/bundle/postcode/prod/postcode.v2.js"&gt;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pic>
        <p:nvPicPr>
          <p:cNvPr id="1212" name="그림 12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13618" y="4838616"/>
            <a:ext cx="2226529" cy="1860633"/>
          </a:xfrm>
          <a:prstGeom prst="rect">
            <a:avLst/>
          </a:prstGeom>
        </p:spPr>
      </p:pic>
      <p:cxnSp>
        <p:nvCxnSpPr>
          <p:cNvPr id="1213" name="연결선: 구부러짐 1212"/>
          <p:cNvCxnSpPr>
            <a:endCxn id="1212" idx="1"/>
          </p:cNvCxnSpPr>
          <p:nvPr/>
        </p:nvCxnSpPr>
        <p:spPr>
          <a:xfrm rot="16200000" flipH="1">
            <a:off x="935514" y="4790829"/>
            <a:ext cx="1132297" cy="823909"/>
          </a:xfrm>
          <a:prstGeom prst="curvedConnector2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407688393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부제목 2"/>
          <p:cNvSpPr txBox="1"/>
          <p:nvPr/>
        </p:nvSpPr>
        <p:spPr>
          <a:xfrm>
            <a:off x="45720" y="922799"/>
            <a:ext cx="12100560" cy="213736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9.</a:t>
            </a:r>
            <a:r>
              <a:rPr lang="ko-KR" altLang="en-US"/>
              <a:t> 회원가입 버튼을 눌렀을 때 가입이 성공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직사각형"/>
          <p:cNvSpPr/>
          <p:nvPr/>
        </p:nvSpPr>
        <p:spPr>
          <a:xfrm>
            <a:off x="4899932" y="1270961"/>
            <a:ext cx="6668640" cy="1646604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0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761914" y="0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04" name="TextBox 2"/>
          <p:cNvSpPr txBox="1"/>
          <p:nvPr/>
        </p:nvSpPr>
        <p:spPr>
          <a:xfrm>
            <a:off x="321306" y="164259"/>
            <a:ext cx="64204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0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1211" name="TextBox 1210"/>
          <p:cNvSpPr txBox="1"/>
          <p:nvPr/>
        </p:nvSpPr>
        <p:spPr>
          <a:xfrm>
            <a:off x="4366759" y="1155473"/>
            <a:ext cx="6701519" cy="24279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1215" name="직사각형"/>
          <p:cNvSpPr/>
          <p:nvPr/>
        </p:nvSpPr>
        <p:spPr>
          <a:xfrm>
            <a:off x="124731" y="1604791"/>
            <a:ext cx="4310069" cy="5048390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6" name="TextBox 1215"/>
          <p:cNvSpPr txBox="1"/>
          <p:nvPr/>
        </p:nvSpPr>
        <p:spPr>
          <a:xfrm>
            <a:off x="147410" y="1631722"/>
            <a:ext cx="1543277" cy="3589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TextBox 1216"/>
          <p:cNvSpPr txBox="1"/>
          <p:nvPr/>
        </p:nvSpPr>
        <p:spPr>
          <a:xfrm>
            <a:off x="118834" y="1612720"/>
            <a:ext cx="4311650" cy="497667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validateForm(form){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//폼 내용 검증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비밀번호와 비밀번호 확인란이 다른경우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if(form.pass.value != form.pass2.value){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alert("입력한 비밀번호가 서로 다릅니다");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form.pass.focus();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var pass = document.getElementById("pass").value;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pass2 = document.getElementById("pass2").value;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확인 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pattern1 = /[0-9]/;	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숫자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pattern2 = /[a-zA-Z]/;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영문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pattern3 = /[~!@\#$%&lt;&gt;^&amp;*()-_=+/|}{]/;	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특수기호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pattern4 = /[@]/;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var pw_msg = "";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if(!pattern1.test(pass)||!pattern2.test(pass)||!pattern3.test(pass)||pass.length&lt;8||pass.length&gt;32){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alert("영문+숫자+특수기호 8자리 이상으로 구성하여야 합니다.");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form.pass.focus();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 중복확인 창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idCheck(){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10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//새창 만들기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window.open("idCheckForm.jsp", "idwin", "width=400, height=350");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4906961" y="1287961"/>
            <a:ext cx="6641646" cy="161525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해당 정보를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joinProcess.jsp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방식으로 전달하고 회원가입 버튼 클릭시 함수 실행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action="./joinProcess.jsp" method="post"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class="text-right"&gt;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&lt;!--회원가입 눌러봤자 login.html 페이지로 이동할 뿐이다--&gt;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&lt;!-- btn btn-primary = primary 버튼으로 파란색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&lt;button type="submit" class="btn btn-primary"&gt;회원가입&lt;/button&gt;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&lt;/div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19" name="직사각형"/>
          <p:cNvSpPr/>
          <p:nvPr/>
        </p:nvSpPr>
        <p:spPr>
          <a:xfrm>
            <a:off x="4882242" y="3033539"/>
            <a:ext cx="6668640" cy="3609014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20" name="TextBox 1219"/>
          <p:cNvSpPr txBox="1"/>
          <p:nvPr/>
        </p:nvSpPr>
        <p:spPr>
          <a:xfrm>
            <a:off x="4888366" y="3003776"/>
            <a:ext cx="6690178" cy="50343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[joinProcess.jsp]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join.jsp에서 입력헀던 정보들을 받아 각 변수에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id = request.getParameter("id");			// 아이디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pass = request.getParameter("pass");		//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name = request.getParameter("name");		//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email = request.getParameter("email");	// 이메일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pnum = request.getParameter("pnum");		// 핸드폰 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addr = request.getParameter("addr");		// 도로주소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addr2 = request.getParameter("addr2");	// 지번주소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//폼값을 DTO객체에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BoardDTO dto = new BoardDTO();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dto.setName(name);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dto.setPass(pass);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dto.setEmail(email);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dto.setPnum(pnum);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dto.setAddr(addr+" - "+addr2);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//DAO객체를 통해 DB에 DTO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BoardDAO dao = new BoardDAO(application);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//기존코드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int iResult = dao.join(dto);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dao.close();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//성공 or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if(iResult == 1 ){//성공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//if(iResult == 2 ){//실패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response.sendRedirect("../join/login.jsp");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JSFunction.alertBack("회원가입에 실패하였습니다.", out);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4877028" y="3060473"/>
            <a:ext cx="6576784" cy="36662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11794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부제목 2"/>
          <p:cNvSpPr txBox="1"/>
          <p:nvPr/>
        </p:nvSpPr>
        <p:spPr>
          <a:xfrm>
            <a:off x="45720" y="937225"/>
            <a:ext cx="12100560" cy="560995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배경음은 실행과 동시에 실행</a:t>
            </a:r>
          </a:p>
        </p:txBody>
      </p:sp>
      <p:pic>
        <p:nvPicPr>
          <p:cNvPr id="121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13" name="TextBox 2"/>
          <p:cNvSpPr txBox="1"/>
          <p:nvPr/>
        </p:nvSpPr>
        <p:spPr>
          <a:xfrm>
            <a:off x="321306" y="164259"/>
            <a:ext cx="6296663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9.</a:t>
            </a:r>
            <a:r>
              <a:rPr lang="ko-KR" altLang="en-US"/>
              <a:t> 회원가입 페이지</a:t>
            </a:r>
          </a:p>
        </p:txBody>
      </p:sp>
      <p:sp>
        <p:nvSpPr>
          <p:cNvPr id="121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1216" name="직사각형"/>
          <p:cNvSpPr/>
          <p:nvPr/>
        </p:nvSpPr>
        <p:spPr>
          <a:xfrm>
            <a:off x="166913" y="1287289"/>
            <a:ext cx="6124354" cy="5434639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7" name="직사각형"/>
          <p:cNvSpPr/>
          <p:nvPr/>
        </p:nvSpPr>
        <p:spPr>
          <a:xfrm>
            <a:off x="6283776" y="1280938"/>
            <a:ext cx="4911050" cy="2272793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8" name="직사각형"/>
          <p:cNvSpPr/>
          <p:nvPr/>
        </p:nvSpPr>
        <p:spPr>
          <a:xfrm>
            <a:off x="6372223" y="3610481"/>
            <a:ext cx="5205872" cy="3089222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0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/>
          </a:p>
        </p:txBody>
      </p:sp>
      <p:sp>
        <p:nvSpPr>
          <p:cNvPr id="1219" name="TextBox 1218"/>
          <p:cNvSpPr txBox="1"/>
          <p:nvPr/>
        </p:nvSpPr>
        <p:spPr>
          <a:xfrm>
            <a:off x="6274256" y="1261611"/>
            <a:ext cx="3419474" cy="216738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class BoardDTO {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db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저장될 멤버 변수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//멤버 변수 선언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num;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회원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title;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제목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pwd;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비밀번호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content;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내용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java.sql.Date postdate;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작성 날짜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visitcount;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방문 횟수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id;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아이디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pass;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name;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이름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email;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이메일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pnum;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핸드폰 번호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authority;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권한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도로 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addr2;		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지번 주소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java.sql.Date regidate;	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 등록 날짜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193901" y="1314223"/>
            <a:ext cx="6089198" cy="1167597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[private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접근제어자에 접근하기 위한 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getter / setter</a:t>
            </a:r>
            <a:r>
              <a:rPr kumimoji="0" lang="ko-KR" alt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메서드</a:t>
            </a:r>
            <a:r>
              <a:rPr kumimoji="0" lang="en-US" altLang="ko-KR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String getAddr2()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setAddr2(String addr2)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this.addr2 = addr2;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setPnum(String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this.pnum =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getPwd()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pwd;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setPwd(String pwd)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this.pwd = pwd;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getEmail()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setEmail(String email)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this.email =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getAuthority()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setAuthority(String authority)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this.authority =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getPass()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setPass(String 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this.pass =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setAddr(String addr)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 =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java.sql.Date getRegidate()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setRegidate(java.sql.Date regidate)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this.regidate =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setNum(String 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this.num = 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getTitle()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title;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setTitle(String title)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this.title = title;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getContent()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content;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setContent(String content)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this.content = content;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getId()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setId(String id)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this.id =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java.sql.Date getPostdate()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postdate;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setPostdate(java.sql.Date postdate)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this.postdate = postdate;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getVisitcount()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visitcount;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setVisitcount(String visitcount)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this.visitcount = visitcount;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getName()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setName(String name)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this.name =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22" name="TextBox 1221"/>
          <p:cNvSpPr txBox="1"/>
          <p:nvPr/>
        </p:nvSpPr>
        <p:spPr>
          <a:xfrm>
            <a:off x="6385152" y="3638776"/>
            <a:ext cx="5170716" cy="393169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회원가입용 쿼리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//회원가입용 쿼리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int join(BoardDTO dto)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int result=0;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템플릿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member테이블에 해당 data들을 삽입한다.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query = "Insert into member(name, id, pass, email, pnum, authority, addr, regidate) values( 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+ " ?, ?, ?, ?, ?, '회원', ?, sysdate) ";	// ? 는 동적쿼리라 변경이 가능하다.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완성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 = con.prepareStatement(query);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psmt.setString(1, 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psmt.setString(2, 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psmt.setString(3, 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psmt.setString(4, dto.getEmail());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psmt.setString(5, dto.getPnum());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psmt.setString(6, dto.getAddr());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//쿼리문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result = psmt.executeUpdate();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System.out.println("회원가입 중 예외 발생");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return result; </a:t>
            </a:r>
            <a:r>
              <a:rPr kumimoji="0" lang="ko-KR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//결과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71847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부제목 2"/>
          <p:cNvSpPr txBox="1"/>
          <p:nvPr/>
        </p:nvSpPr>
        <p:spPr>
          <a:xfrm>
            <a:off x="45720" y="936175"/>
            <a:ext cx="12100560" cy="827706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쇼핑몰을 이용하기 위한 로그인 페이지</a:t>
            </a:r>
          </a:p>
        </p:txBody>
      </p:sp>
      <p:sp>
        <p:nvSpPr>
          <p:cNvPr id="1218" name="//플레이어가 살아있는지 체크하고 미사일을 쏘며 미사일 발사 소리를 낼 메소드…"/>
          <p:cNvSpPr txBox="1"/>
          <p:nvPr/>
        </p:nvSpPr>
        <p:spPr>
          <a:xfrm>
            <a:off x="247946" y="1474021"/>
            <a:ext cx="5028847" cy="20999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pic>
        <p:nvPicPr>
          <p:cNvPr id="1223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24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2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pic>
        <p:nvPicPr>
          <p:cNvPr id="1227" name="그림 12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600" y="1427389"/>
            <a:ext cx="10718801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53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234236"/>
            <a:ext cx="5401177" cy="340060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8" name="@Override…"/>
          <p:cNvSpPr txBox="1"/>
          <p:nvPr/>
        </p:nvSpPr>
        <p:spPr>
          <a:xfrm>
            <a:off x="317175" y="1329712"/>
            <a:ext cx="5300213" cy="3402422"/>
          </a:xfrm>
          <a:prstGeom prst="rect">
            <a:avLst/>
          </a:prstGeom>
          <a:ln w="12700">
            <a:miter/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[</a:t>
            </a:r>
            <a:r>
              <a:rPr lang="ko-KR" altLang="en-US"/>
              <a:t>로그인 스크립트 함수</a:t>
            </a:r>
            <a:r>
              <a:rPr lang="en-US" altLang="ko-KR"/>
              <a:t>]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&lt;script&gt;	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function validateForm(form){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if(!form.user_id.value &amp;&amp;){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alert("아이디를 입력하세요.");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return false;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if(form.user_pw.value==""){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alert("패스워드를 입력하세요.");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	return false;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	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en-US"/>
              <a:t>&lt;/script&gt;</a:t>
            </a:r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sp>
        <p:nvSpPr>
          <p:cNvPr id="1230" name="직사각형"/>
          <p:cNvSpPr/>
          <p:nvPr/>
        </p:nvSpPr>
        <p:spPr>
          <a:xfrm>
            <a:off x="6521919" y="1142902"/>
            <a:ext cx="4954210" cy="540517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1240" name="TextBox 1239"/>
          <p:cNvSpPr txBox="1"/>
          <p:nvPr/>
        </p:nvSpPr>
        <p:spPr>
          <a:xfrm>
            <a:off x="6560911" y="1185452"/>
            <a:ext cx="5130802" cy="51676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&lt;!-- 전달 받은 값이 null 값이면 공백, null 값이 아니면 아래 메세지 출력 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&lt;%=request.getAttribute("LoginErrMsg")==null? "" : "등록되지 않은 정보입니다."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if(session.getAttribute("UserId")==null){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//로그인 상태 확인이며 로그아웃 상태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action="LoginProcess.jsp" method="post" name="LoginFrm"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&lt;input type="text" name="id" placeholder="아이디"&gt;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&lt;input type="password" name="pass" placeholder="비밀번호"&gt;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&lt;button type="submit"&gt;로그인&lt;/button&gt;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&lt;button type="button" onclick="location.href='join.jsp'"&gt;회원가입&lt;/button&gt;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&lt;div class="alert"&gt;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&lt;button onclick="idFind();"&gt;아이디 찾기&lt;/button&gt;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    &lt;button onclick="passFind();"&gt;비밀번호 찾기&lt;/button&gt;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 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 else {	// 로그인 후 껏다가 다시 켰을 때 나오는 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안녕하세요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&lt;%= session.getAttribute("UserId")%&gt; 회원님&lt;br/&gt;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&lt;a href="logout.jsp"&gt;로그아웃&lt;/a&gt;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&lt;a href="../join/Update.jsp"&gt;회원정보 변경&lt;/a&gt;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</p:txBody>
      </p:sp>
      <p:pic>
        <p:nvPicPr>
          <p:cNvPr id="1241" name="그림 12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8639" y="5093609"/>
            <a:ext cx="3009900" cy="1206500"/>
          </a:xfrm>
          <a:prstGeom prst="rect">
            <a:avLst/>
          </a:prstGeom>
        </p:spPr>
      </p:pic>
      <p:sp>
        <p:nvSpPr>
          <p:cNvPr id="1243" name="자유형: 도형 1242"/>
          <p:cNvSpPr/>
          <p:nvPr/>
        </p:nvSpPr>
        <p:spPr>
          <a:xfrm>
            <a:off x="6894908" y="5105084"/>
            <a:ext cx="124012" cy="925418"/>
          </a:xfrm>
          <a:custGeom>
            <a:avLst/>
            <a:gdLst>
              <a:gd name="connsiteX0" fmla="*/ 102565 w 124012"/>
              <a:gd name="connsiteY0" fmla="*/ -3540 h 925418"/>
              <a:gd name="connsiteX1" fmla="*/ 79887 w 124012"/>
              <a:gd name="connsiteY1" fmla="*/ 53156 h 925418"/>
              <a:gd name="connsiteX2" fmla="*/ 68548 w 124012"/>
              <a:gd name="connsiteY2" fmla="*/ 64496 h 925418"/>
              <a:gd name="connsiteX3" fmla="*/ 57208 w 124012"/>
              <a:gd name="connsiteY3" fmla="*/ 75835 h 925418"/>
              <a:gd name="connsiteX4" fmla="*/ 45869 w 124012"/>
              <a:gd name="connsiteY4" fmla="*/ 109853 h 925418"/>
              <a:gd name="connsiteX5" fmla="*/ 34529 w 124012"/>
              <a:gd name="connsiteY5" fmla="*/ 121192 h 925418"/>
              <a:gd name="connsiteX6" fmla="*/ 34529 w 124012"/>
              <a:gd name="connsiteY6" fmla="*/ 143871 h 925418"/>
              <a:gd name="connsiteX7" fmla="*/ 23190 w 124012"/>
              <a:gd name="connsiteY7" fmla="*/ 155210 h 925418"/>
              <a:gd name="connsiteX8" fmla="*/ 23190 w 124012"/>
              <a:gd name="connsiteY8" fmla="*/ 177889 h 925418"/>
              <a:gd name="connsiteX9" fmla="*/ 11851 w 124012"/>
              <a:gd name="connsiteY9" fmla="*/ 189228 h 925418"/>
              <a:gd name="connsiteX10" fmla="*/ 511 w 124012"/>
              <a:gd name="connsiteY10" fmla="*/ 211906 h 925418"/>
              <a:gd name="connsiteX11" fmla="*/ 511 w 124012"/>
              <a:gd name="connsiteY11" fmla="*/ 506728 h 925418"/>
              <a:gd name="connsiteX12" fmla="*/ 11851 w 124012"/>
              <a:gd name="connsiteY12" fmla="*/ 518067 h 925418"/>
              <a:gd name="connsiteX13" fmla="*/ 11851 w 124012"/>
              <a:gd name="connsiteY13" fmla="*/ 574764 h 925418"/>
              <a:gd name="connsiteX14" fmla="*/ 23190 w 124012"/>
              <a:gd name="connsiteY14" fmla="*/ 586103 h 925418"/>
              <a:gd name="connsiteX15" fmla="*/ 23190 w 124012"/>
              <a:gd name="connsiteY15" fmla="*/ 642799 h 925418"/>
              <a:gd name="connsiteX16" fmla="*/ 34529 w 124012"/>
              <a:gd name="connsiteY16" fmla="*/ 654139 h 925418"/>
              <a:gd name="connsiteX17" fmla="*/ 34529 w 124012"/>
              <a:gd name="connsiteY17" fmla="*/ 688157 h 925418"/>
              <a:gd name="connsiteX18" fmla="*/ 45869 w 124012"/>
              <a:gd name="connsiteY18" fmla="*/ 699496 h 925418"/>
              <a:gd name="connsiteX19" fmla="*/ 45869 w 124012"/>
              <a:gd name="connsiteY19" fmla="*/ 756193 h 925418"/>
              <a:gd name="connsiteX20" fmla="*/ 57208 w 124012"/>
              <a:gd name="connsiteY20" fmla="*/ 778871 h 925418"/>
              <a:gd name="connsiteX21" fmla="*/ 68548 w 124012"/>
              <a:gd name="connsiteY21" fmla="*/ 790210 h 925418"/>
              <a:gd name="connsiteX22" fmla="*/ 79887 w 124012"/>
              <a:gd name="connsiteY22" fmla="*/ 824228 h 925418"/>
              <a:gd name="connsiteX23" fmla="*/ 91225 w 124012"/>
              <a:gd name="connsiteY23" fmla="*/ 835567 h 925418"/>
              <a:gd name="connsiteX24" fmla="*/ 102565 w 124012"/>
              <a:gd name="connsiteY24" fmla="*/ 858246 h 925418"/>
              <a:gd name="connsiteX25" fmla="*/ 113904 w 124012"/>
              <a:gd name="connsiteY25" fmla="*/ 880925 h 925418"/>
              <a:gd name="connsiteX26" fmla="*/ 113904 w 124012"/>
              <a:gd name="connsiteY26" fmla="*/ 914942 h 925418"/>
              <a:gd name="connsiteX27" fmla="*/ 125243 w 124012"/>
              <a:gd name="connsiteY27" fmla="*/ 926281 h 92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12" h="925418">
                <a:moveTo>
                  <a:pt x="102565" y="-3540"/>
                </a:moveTo>
                <a:cubicBezTo>
                  <a:pt x="101053" y="239"/>
                  <a:pt x="82154" y="48621"/>
                  <a:pt x="79887" y="53156"/>
                </a:cubicBezTo>
                <a:cubicBezTo>
                  <a:pt x="77619" y="57691"/>
                  <a:pt x="70060" y="62984"/>
                  <a:pt x="68548" y="64496"/>
                </a:cubicBezTo>
                <a:cubicBezTo>
                  <a:pt x="67036" y="66007"/>
                  <a:pt x="58720" y="72810"/>
                  <a:pt x="57208" y="75835"/>
                </a:cubicBezTo>
                <a:cubicBezTo>
                  <a:pt x="55696" y="78858"/>
                  <a:pt x="47381" y="106829"/>
                  <a:pt x="45869" y="109853"/>
                </a:cubicBezTo>
                <a:cubicBezTo>
                  <a:pt x="44357" y="112876"/>
                  <a:pt x="35285" y="118924"/>
                  <a:pt x="34529" y="121192"/>
                </a:cubicBezTo>
                <a:cubicBezTo>
                  <a:pt x="33773" y="123460"/>
                  <a:pt x="35285" y="141603"/>
                  <a:pt x="34529" y="143871"/>
                </a:cubicBezTo>
                <a:cubicBezTo>
                  <a:pt x="33773" y="146138"/>
                  <a:pt x="23946" y="152942"/>
                  <a:pt x="23190" y="155210"/>
                </a:cubicBezTo>
                <a:cubicBezTo>
                  <a:pt x="22433" y="157477"/>
                  <a:pt x="23946" y="175621"/>
                  <a:pt x="23190" y="177889"/>
                </a:cubicBezTo>
                <a:cubicBezTo>
                  <a:pt x="22433" y="180156"/>
                  <a:pt x="13363" y="186960"/>
                  <a:pt x="11851" y="189228"/>
                </a:cubicBezTo>
                <a:cubicBezTo>
                  <a:pt x="10339" y="191496"/>
                  <a:pt x="1267" y="190740"/>
                  <a:pt x="511" y="211906"/>
                </a:cubicBezTo>
                <a:cubicBezTo>
                  <a:pt x="-245" y="233073"/>
                  <a:pt x="-245" y="486317"/>
                  <a:pt x="511" y="506728"/>
                </a:cubicBezTo>
                <a:cubicBezTo>
                  <a:pt x="1267" y="527139"/>
                  <a:pt x="11095" y="513532"/>
                  <a:pt x="11851" y="518067"/>
                </a:cubicBezTo>
                <a:cubicBezTo>
                  <a:pt x="12607" y="522603"/>
                  <a:pt x="11095" y="570228"/>
                  <a:pt x="11851" y="574764"/>
                </a:cubicBezTo>
                <a:cubicBezTo>
                  <a:pt x="12607" y="579299"/>
                  <a:pt x="22433" y="581567"/>
                  <a:pt x="23190" y="586103"/>
                </a:cubicBezTo>
                <a:cubicBezTo>
                  <a:pt x="23946" y="590638"/>
                  <a:pt x="22433" y="638263"/>
                  <a:pt x="23190" y="642799"/>
                </a:cubicBezTo>
                <a:cubicBezTo>
                  <a:pt x="23946" y="647335"/>
                  <a:pt x="33773" y="651115"/>
                  <a:pt x="34529" y="654139"/>
                </a:cubicBezTo>
                <a:cubicBezTo>
                  <a:pt x="35285" y="657163"/>
                  <a:pt x="33773" y="685132"/>
                  <a:pt x="34529" y="688157"/>
                </a:cubicBezTo>
                <a:cubicBezTo>
                  <a:pt x="35285" y="691180"/>
                  <a:pt x="45113" y="694960"/>
                  <a:pt x="45869" y="699496"/>
                </a:cubicBezTo>
                <a:cubicBezTo>
                  <a:pt x="46625" y="704031"/>
                  <a:pt x="45113" y="750900"/>
                  <a:pt x="45869" y="756193"/>
                </a:cubicBezTo>
                <a:cubicBezTo>
                  <a:pt x="46625" y="761484"/>
                  <a:pt x="55696" y="776603"/>
                  <a:pt x="57208" y="778871"/>
                </a:cubicBezTo>
                <a:cubicBezTo>
                  <a:pt x="58720" y="781138"/>
                  <a:pt x="67036" y="787186"/>
                  <a:pt x="68548" y="790210"/>
                </a:cubicBezTo>
                <a:cubicBezTo>
                  <a:pt x="70060" y="793234"/>
                  <a:pt x="78375" y="821203"/>
                  <a:pt x="79887" y="824228"/>
                </a:cubicBezTo>
                <a:cubicBezTo>
                  <a:pt x="81398" y="827251"/>
                  <a:pt x="89713" y="833299"/>
                  <a:pt x="91225" y="835567"/>
                </a:cubicBezTo>
                <a:cubicBezTo>
                  <a:pt x="92737" y="837835"/>
                  <a:pt x="101053" y="855222"/>
                  <a:pt x="102565" y="858246"/>
                </a:cubicBezTo>
                <a:cubicBezTo>
                  <a:pt x="104077" y="861270"/>
                  <a:pt x="113148" y="877145"/>
                  <a:pt x="113904" y="880925"/>
                </a:cubicBezTo>
                <a:cubicBezTo>
                  <a:pt x="114660" y="884705"/>
                  <a:pt x="113148" y="911918"/>
                  <a:pt x="113904" y="914942"/>
                </a:cubicBezTo>
                <a:cubicBezTo>
                  <a:pt x="114660" y="917966"/>
                  <a:pt x="124487" y="925525"/>
                  <a:pt x="125243" y="926281"/>
                </a:cubicBezTo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4" name="직선 화살표 연결선 1243"/>
          <p:cNvCxnSpPr>
            <a:endCxn id="1243" idx="11"/>
          </p:cNvCxnSpPr>
          <p:nvPr/>
        </p:nvCxnSpPr>
        <p:spPr>
          <a:xfrm flipV="1">
            <a:off x="4468813" y="5611814"/>
            <a:ext cx="2426606" cy="45356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5759963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326151"/>
            <a:ext cx="5401177" cy="420569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sp>
        <p:nvSpPr>
          <p:cNvPr id="1230" name="직사각형"/>
          <p:cNvSpPr/>
          <p:nvPr/>
        </p:nvSpPr>
        <p:spPr>
          <a:xfrm>
            <a:off x="6521919" y="1142902"/>
            <a:ext cx="4954210" cy="540517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6296662" cy="643462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1240" name="TextBox 1239"/>
          <p:cNvSpPr txBox="1"/>
          <p:nvPr/>
        </p:nvSpPr>
        <p:spPr>
          <a:xfrm>
            <a:off x="6560911" y="1185452"/>
            <a:ext cx="5130802" cy="22234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TextBox 1244"/>
          <p:cNvSpPr txBox="1"/>
          <p:nvPr/>
        </p:nvSpPr>
        <p:spPr>
          <a:xfrm>
            <a:off x="6537779" y="1147129"/>
            <a:ext cx="4922158" cy="75377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public class MemberDTO{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//멤버 변수 선언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private String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//멤버 변수별 게터와 세터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getId()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setId(String id)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this.id = 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getPass()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setPass(String 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this.pass = pass;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getName()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setName(String name)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this.name = name;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getRegidate()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setRegidate(String regidate)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this.regidate = regidate;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getEmail()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setEmail(String email)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this.email = email;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getPnum()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setPnum(String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this.pnum = pnum;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getAuthority()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setAuthority(String authority)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this.authority = authority;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String getAddr()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void setAddr(String addr)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this.addr = addr;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46" name="TextBox 1245"/>
          <p:cNvSpPr txBox="1"/>
          <p:nvPr/>
        </p:nvSpPr>
        <p:spPr>
          <a:xfrm>
            <a:off x="276449" y="1392079"/>
            <a:ext cx="5255078" cy="419719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[DB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접근하기위한 </a:t>
            </a:r>
            <a:r>
              <a:rPr kumimoji="0" lang="en-US" alt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//명시한 아이디/패스워드와 일치하는 회원 정보를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public MemberDTO getMemberDTO(String uid, String upass)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MemberDTO dto = new MemberDTO(); // 회원정보 DTO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query = "SELECT * FROM member WHERE id = ? AND pass = ?";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템플릿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 = con.prepareStatement(query);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//동적 쿼리문 준비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psmt.setString(1, uid);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//쿼리문의 첫 번째 인파라미터에 값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psmt.setString(2, upass);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//쿼리문의 두 번째 인파라미터에 값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rs = psmt.executeQuery(); 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//쿼리문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//결과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//쿼리 결과로 얻은 회원 정보를 DTO객체에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dto.setId(rs.getString("id"));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dto.setPass(rs.getString("pass"));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dto.setName(rs.getString(3));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dto.setEmail(rs.getString(4));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dto.setPnum(rs.getString(5));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dto.setAuthority(rs.getString(6));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dto.setAddr(rs.getString(7));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dto.setRegidate(rs.getString(8));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}catch(Exception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dto; </a:t>
            </a:r>
            <a:r>
              <a:rPr kumimoji="0" lang="ko-KR" altLang="en-US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ko-KR" sz="900" b="1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//DTO객체 반환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0770336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326151"/>
            <a:ext cx="5401177" cy="529426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/>
              <a:t>9</a:t>
            </a:r>
            <a:r>
              <a:rPr lang="ko-KR" altLang="en-US"/>
              <a:t>. 로그인 페이지의 기능</a:t>
            </a:r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1247" name="TextBox 1246"/>
          <p:cNvSpPr txBox="1"/>
          <p:nvPr/>
        </p:nvSpPr>
        <p:spPr>
          <a:xfrm>
            <a:off x="275092" y="1329918"/>
            <a:ext cx="4361995" cy="475465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[loginProcess.jsp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페이지는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login.jsp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에서 요청받은 값들을 저장해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DB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접근하게 해줌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폼으로부터 받은 아이디와 패스워드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userId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userPwd = request.getParameter("pass");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//web.xml에서 가져온 데이터베이스 연결 정보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oracleDriver = application.getInitParameter("OracleDriver");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oracleURL = application.getInitParameter("OracleURL");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oracleId = application.getInitParameter("OracleId");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oraclePwd = application.getInitParameter("OraclePwd");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//회원 테이블 DAO를 통해 회원 정보 DTO 획득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MemberDAO dao = new MemberDAO(oracleDriver, oracleURL, oracleId, oraclePwd);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MemberDTO memberDTO = dao.getMemberDTO(userId, userPwd);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dao.close();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성공 여부에 따른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if(memberDTO.getId() != null){	// 반환한 Id의 문자열이 null이 아니라면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성공 (session영역에 해당 정보들을 저장)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session.setAttribute("UserId", memberDTO.getId());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session.setAttribute("UserName", memberDTO.getName());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session.setAttribute("UserPass", memberDTO.getPass());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저장된 정보를 가지고 MyInform.jsp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response.sendRedirect("MyInform.jsp");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request.setAttribute("LoginErrMsg", "로그인 오류입니다");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//로그인을 실패하면 MyInform.jsp로 정보를 전달하며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request.getRequestDispatcher("MyInform.jsp").forward(request,response);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  <p:pic>
        <p:nvPicPr>
          <p:cNvPr id="1248" name="그림 1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0368" y="1309007"/>
            <a:ext cx="5126263" cy="2879272"/>
          </a:xfrm>
          <a:prstGeom prst="rect">
            <a:avLst/>
          </a:prstGeom>
        </p:spPr>
      </p:pic>
      <p:cxnSp>
        <p:nvCxnSpPr>
          <p:cNvPr id="1249" name="직선 화살표 연결선 1248"/>
          <p:cNvCxnSpPr/>
          <p:nvPr/>
        </p:nvCxnSpPr>
        <p:spPr>
          <a:xfrm>
            <a:off x="2257651" y="1983241"/>
            <a:ext cx="4320269" cy="396874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50" name="직선 화살표 연결선 1249"/>
          <p:cNvCxnSpPr/>
          <p:nvPr/>
        </p:nvCxnSpPr>
        <p:spPr>
          <a:xfrm>
            <a:off x="2393724" y="2164669"/>
            <a:ext cx="4206874" cy="600982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878314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extBox 24"/>
          <p:cNvSpPr txBox="1"/>
          <p:nvPr/>
        </p:nvSpPr>
        <p:spPr>
          <a:xfrm>
            <a:off x="10027967" y="954404"/>
            <a:ext cx="2164033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이미지 저장 공간,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객체가 저장될 배열 생성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2" y="949499"/>
            <a:ext cx="4491472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</a:t>
            </a:r>
            <a:r>
              <a:rPr lang="ko-KR" altLang="en-US" b="0"/>
              <a:t> </a:t>
            </a:r>
            <a:r>
              <a:rPr lang="en-US" altLang="ko-KR" b="0"/>
              <a:t>index4.jsp</a:t>
            </a:r>
            <a:r>
              <a:rPr lang="ko-KR" altLang="en-US" b="0"/>
              <a:t>를 실행하면 아래와 같은 메인 페이지가 구현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1151" name="그림 1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7317" y="1570717"/>
            <a:ext cx="7577363" cy="49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934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</a:t>
            </a:r>
            <a:r>
              <a:rPr lang="en-US" altLang="ko-KR" b="0"/>
              <a:t>MyInform.jsp</a:t>
            </a:r>
            <a:r>
              <a:rPr lang="ko-KR" altLang="en-US" b="0"/>
              <a:t>에서 수정 버튼을 누르면 </a:t>
            </a:r>
            <a:r>
              <a:rPr lang="en-US" altLang="ko-KR" b="0"/>
              <a:t>Update.jsp</a:t>
            </a:r>
            <a:r>
              <a:rPr lang="ko-KR" altLang="en-US" b="0"/>
              <a:t>로 페이지 이동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1267" name="직사각형"/>
          <p:cNvSpPr/>
          <p:nvPr/>
        </p:nvSpPr>
        <p:spPr>
          <a:xfrm>
            <a:off x="5234214" y="1706827"/>
            <a:ext cx="6165591" cy="47774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70" name="TextBox 1269"/>
          <p:cNvSpPr txBox="1"/>
          <p:nvPr/>
        </p:nvSpPr>
        <p:spPr>
          <a:xfrm>
            <a:off x="366485" y="1830842"/>
            <a:ext cx="3135989" cy="173912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[Update.jsp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 함수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function validateForm(form){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//폼 내용 검증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비밀번호가 서로 같지 않다면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if(form.pwd.value != form.pwck.value){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alert("입력한 비밀번호가 서로 다릅니다");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form.pwd.focus();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return false;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&lt;/script&gt;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5220834" y="1739263"/>
            <a:ext cx="6501494" cy="47739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action="./UpdateProcess.jsp" name = "writeFrm" method="post"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validateForm(this);"&gt;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&lt;fieldset&gt;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&lt;table style="margin:0 auto"&gt;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&lt;tr height="40px"&gt;&lt;/tr&gt;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&lt;td&gt;아이디&lt;/td&gt;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&lt;td&gt;&lt;input type="text" id="id" name="id" style="width: 176px;" readonly value="&lt;%=session.getAttribute("UserId")%&gt;"&gt;&lt;/td&gt;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&lt;/tr&gt;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kumimoji="0" lang="en-US" altLang="ko-KR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name="join" value=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정보 수정"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style="width:300px; height:30px; background-color:#c8e0b7;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kumimoji="0" lang="ko-KR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    </a:t>
            </a: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border-style:none;"&gt;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13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&lt;/form&gt;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</a:p>
        </p:txBody>
      </p:sp>
      <p:cxnSp>
        <p:nvCxnSpPr>
          <p:cNvPr id="1273" name="직선 화살표 연결선 1272"/>
          <p:cNvCxnSpPr>
            <a:stCxn id="1272" idx="1"/>
          </p:cNvCxnSpPr>
          <p:nvPr/>
        </p:nvCxnSpPr>
        <p:spPr>
          <a:xfrm rot="10800000" flipV="1">
            <a:off x="3693884" y="4126227"/>
            <a:ext cx="1526951" cy="714514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74" name="그림 12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589" y="6229349"/>
            <a:ext cx="4229553" cy="465818"/>
          </a:xfrm>
          <a:prstGeom prst="rect">
            <a:avLst/>
          </a:prstGeom>
        </p:spPr>
      </p:pic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7707" y="3807279"/>
            <a:ext cx="2686050" cy="2146300"/>
          </a:xfrm>
          <a:prstGeom prst="rect">
            <a:avLst/>
          </a:prstGeom>
        </p:spPr>
      </p:pic>
      <p:cxnSp>
        <p:nvCxnSpPr>
          <p:cNvPr id="1277" name="연결선: 구부러짐 1276"/>
          <p:cNvCxnSpPr>
            <a:endCxn id="1274" idx="0"/>
          </p:cNvCxnSpPr>
          <p:nvPr/>
        </p:nvCxnSpPr>
        <p:spPr>
          <a:xfrm rot="10800000" flipV="1">
            <a:off x="2602366" y="5747884"/>
            <a:ext cx="925286" cy="481465"/>
          </a:xfrm>
          <a:prstGeom prst="curvedConnector2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79" name="자유형: 도형 1278"/>
          <p:cNvSpPr/>
          <p:nvPr/>
        </p:nvSpPr>
        <p:spPr>
          <a:xfrm>
            <a:off x="2262351" y="5827533"/>
            <a:ext cx="501614" cy="45846"/>
          </a:xfrm>
          <a:custGeom>
            <a:avLst/>
            <a:gdLst>
              <a:gd name="connsiteX0" fmla="*/ -4699 w 501614"/>
              <a:gd name="connsiteY0" fmla="*/ -275 h 45846"/>
              <a:gd name="connsiteX1" fmla="*/ 108693 w 501614"/>
              <a:gd name="connsiteY1" fmla="*/ 11064 h 45846"/>
              <a:gd name="connsiteX2" fmla="*/ 142711 w 501614"/>
              <a:gd name="connsiteY2" fmla="*/ 22404 h 45846"/>
              <a:gd name="connsiteX3" fmla="*/ 312800 w 501614"/>
              <a:gd name="connsiteY3" fmla="*/ 33743 h 45846"/>
              <a:gd name="connsiteX4" fmla="*/ 482889 w 501614"/>
              <a:gd name="connsiteY4" fmla="*/ 33743 h 45846"/>
              <a:gd name="connsiteX5" fmla="*/ 494228 w 501614"/>
              <a:gd name="connsiteY5" fmla="*/ 45082 h 45846"/>
              <a:gd name="connsiteX6" fmla="*/ 505568 w 501614"/>
              <a:gd name="connsiteY6" fmla="*/ 45082 h 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614" h="45846">
                <a:moveTo>
                  <a:pt x="-4699" y="-275"/>
                </a:moveTo>
                <a:cubicBezTo>
                  <a:pt x="2859" y="481"/>
                  <a:pt x="98866" y="9552"/>
                  <a:pt x="108693" y="11064"/>
                </a:cubicBezTo>
                <a:cubicBezTo>
                  <a:pt x="118521" y="12576"/>
                  <a:pt x="129103" y="20892"/>
                  <a:pt x="142711" y="22404"/>
                </a:cubicBezTo>
                <a:cubicBezTo>
                  <a:pt x="156318" y="23916"/>
                  <a:pt x="290121" y="32986"/>
                  <a:pt x="312800" y="33743"/>
                </a:cubicBezTo>
                <a:cubicBezTo>
                  <a:pt x="335479" y="34498"/>
                  <a:pt x="470794" y="32986"/>
                  <a:pt x="482889" y="33743"/>
                </a:cubicBezTo>
                <a:cubicBezTo>
                  <a:pt x="494985" y="34498"/>
                  <a:pt x="492716" y="44326"/>
                  <a:pt x="494228" y="45082"/>
                </a:cubicBezTo>
                <a:cubicBezTo>
                  <a:pt x="495740" y="45838"/>
                  <a:pt x="504812" y="45082"/>
                  <a:pt x="505568" y="45082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67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</a:t>
            </a:r>
            <a:r>
              <a:rPr lang="en-US" altLang="ko-KR" b="0"/>
              <a:t>login.jsp</a:t>
            </a:r>
            <a:r>
              <a:rPr lang="ko-KR" altLang="en-US" b="0"/>
              <a:t>에서 로그인을 누르면 </a:t>
            </a:r>
            <a:r>
              <a:rPr lang="en-US" altLang="ko-KR" b="0"/>
              <a:t> loginProcess.jsp</a:t>
            </a:r>
            <a:r>
              <a:rPr lang="ko-KR" altLang="en-US" b="0"/>
              <a:t>에서</a:t>
            </a:r>
            <a:r>
              <a:rPr lang="en-US" altLang="ko-KR" b="0"/>
              <a:t> memberDTO</a:t>
            </a:r>
            <a:r>
              <a:rPr lang="ko-KR" altLang="en-US" b="0"/>
              <a:t>로 받은 정보들을 가지고 </a:t>
            </a:r>
            <a:r>
              <a:rPr lang="en-US" altLang="ko-KR" b="0"/>
              <a:t>MyInform.jsp</a:t>
            </a:r>
            <a:r>
              <a:rPr lang="ko-KR" altLang="en-US" b="0"/>
              <a:t>로 이동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1262" name="TextBox 1261"/>
          <p:cNvSpPr txBox="1"/>
          <p:nvPr/>
        </p:nvSpPr>
        <p:spPr>
          <a:xfrm>
            <a:off x="361721" y="1745161"/>
            <a:ext cx="4029983" cy="192005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//로그인 성공 여부에 따른 처리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if(memberDTO.getId() != null){	// 반환한 Id의 문자열이 null이 아니라면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성공 (session영역에 해당 정보들을 저장)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session.setAttribute("UserId", memberDTO.getId());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session.setAttribute("UserName", memberDTO.getName());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session.setAttribute("UserPass", memberDTO.getPass());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저장된 정보를 가지고 MyInform.jsp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response.sendRedirect("MyInform.jsp");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else{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 실패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request.setAttribute("LoginErrMsg", "로그인 오류입니다");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//로그인을 실패하면 MyInform.jsp로 정보를 전달하며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request.getRequestDispatcher("MyInform.jsp").forward(request,response);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1263" name="자유형: 도형 1262"/>
          <p:cNvSpPr/>
          <p:nvPr/>
        </p:nvSpPr>
        <p:spPr>
          <a:xfrm>
            <a:off x="867965" y="2788443"/>
            <a:ext cx="1679971" cy="11906"/>
          </a:xfrm>
          <a:custGeom>
            <a:avLst/>
            <a:gdLst>
              <a:gd name="connsiteX0" fmla="*/ -5045 w 1679971"/>
              <a:gd name="connsiteY0" fmla="*/ -113 h 11906"/>
              <a:gd name="connsiteX1" fmla="*/ 369150 w 1679971"/>
              <a:gd name="connsiteY1" fmla="*/ -113 h 11906"/>
              <a:gd name="connsiteX2" fmla="*/ 403168 w 1679971"/>
              <a:gd name="connsiteY2" fmla="*/ 11226 h 11906"/>
              <a:gd name="connsiteX3" fmla="*/ 1684507 w 1679971"/>
              <a:gd name="connsiteY3" fmla="*/ 11226 h 1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971" h="11906">
                <a:moveTo>
                  <a:pt x="-5045" y="-113"/>
                </a:moveTo>
                <a:cubicBezTo>
                  <a:pt x="19900" y="-113"/>
                  <a:pt x="341936" y="-869"/>
                  <a:pt x="369150" y="-113"/>
                </a:cubicBezTo>
                <a:cubicBezTo>
                  <a:pt x="396364" y="642"/>
                  <a:pt x="315478" y="10470"/>
                  <a:pt x="403168" y="11226"/>
                </a:cubicBezTo>
                <a:cubicBezTo>
                  <a:pt x="490859" y="11982"/>
                  <a:pt x="1599085" y="11226"/>
                  <a:pt x="1684507" y="11226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4" name="그림 12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0821"/>
            <a:ext cx="4541157" cy="5086803"/>
          </a:xfrm>
          <a:prstGeom prst="rect">
            <a:avLst/>
          </a:prstGeom>
        </p:spPr>
      </p:pic>
      <p:cxnSp>
        <p:nvCxnSpPr>
          <p:cNvPr id="1265" name="직선 화살표 연결선 1264"/>
          <p:cNvCxnSpPr>
            <a:stCxn id="1263" idx="3"/>
          </p:cNvCxnSpPr>
          <p:nvPr/>
        </p:nvCxnSpPr>
        <p:spPr>
          <a:xfrm>
            <a:off x="2552474" y="2799670"/>
            <a:ext cx="3277052" cy="46491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66" name="직선 화살표 연결선 1265"/>
          <p:cNvCxnSpPr/>
          <p:nvPr/>
        </p:nvCxnSpPr>
        <p:spPr>
          <a:xfrm rot="10800000">
            <a:off x="4979081" y="5611812"/>
            <a:ext cx="3203347" cy="340186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67" name="직사각형"/>
          <p:cNvSpPr/>
          <p:nvPr/>
        </p:nvSpPr>
        <p:spPr>
          <a:xfrm>
            <a:off x="316270" y="4178792"/>
            <a:ext cx="4430679" cy="19085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68" name="TextBox 1267"/>
          <p:cNvSpPr txBox="1"/>
          <p:nvPr/>
        </p:nvSpPr>
        <p:spPr>
          <a:xfrm>
            <a:off x="330654" y="4177438"/>
            <a:ext cx="4466317" cy="10022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수정버튼을 누르면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Update.jsp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페이지로 이동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&lt;td align="center" colspan="2"&gt;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&lt;button type="button" class ="btn btn-primary" onclick="location.href='../join/Update.jsp'"&gt;수정&lt;/button&gt;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&lt;/td&gt;</a:t>
            </a:r>
          </a:p>
        </p:txBody>
      </p:sp>
    </p:spTree>
    <p:extLst>
      <p:ext uri="{BB962C8B-B14F-4D97-AF65-F5344CB8AC3E}">
        <p14:creationId xmlns:p14="http://schemas.microsoft.com/office/powerpoint/2010/main" val="100602335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부제목 2"/>
          <p:cNvSpPr txBox="1"/>
          <p:nvPr/>
        </p:nvSpPr>
        <p:spPr>
          <a:xfrm>
            <a:off x="45720" y="958870"/>
            <a:ext cx="12100560" cy="754526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로그아웃 버튼을 누르면 </a:t>
            </a:r>
            <a:r>
              <a:rPr lang="en-US" altLang="ko-KR" b="0"/>
              <a:t>Session</a:t>
            </a:r>
            <a:r>
              <a:rPr lang="ko-KR" altLang="en-US" b="0"/>
              <a:t> 영역에 있는 정보들을 삭제하고 로그인 페이지로 이동</a:t>
            </a:r>
          </a:p>
        </p:txBody>
      </p:sp>
      <p:sp>
        <p:nvSpPr>
          <p:cNvPr id="1279" name="직사각형"/>
          <p:cNvSpPr/>
          <p:nvPr/>
        </p:nvSpPr>
        <p:spPr>
          <a:xfrm>
            <a:off x="548679" y="1785139"/>
            <a:ext cx="3915737" cy="351870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87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88" name="TextBox 2"/>
          <p:cNvSpPr txBox="1"/>
          <p:nvPr/>
        </p:nvSpPr>
        <p:spPr>
          <a:xfrm>
            <a:off x="321306" y="164259"/>
            <a:ext cx="58489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9</a:t>
            </a:r>
            <a:r>
              <a:rPr lang="ko-KR" altLang="en-US"/>
              <a:t>. 로그인 페이지</a:t>
            </a:r>
          </a:p>
        </p:txBody>
      </p:sp>
      <p:sp>
        <p:nvSpPr>
          <p:cNvPr id="128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1290" name="TextBox 1289"/>
          <p:cNvSpPr txBox="1"/>
          <p:nvPr/>
        </p:nvSpPr>
        <p:spPr>
          <a:xfrm>
            <a:off x="554490" y="1886676"/>
            <a:ext cx="3916589" cy="337965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[logout.jsp]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//방법1: 회원인증정보 속성 삭제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session.removeAttribute("UserId");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session.removeAttribute("UserName");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//방법2: 모든 속성 한꺼번에 삭제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session.invalidate();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//속성 삭제 후 페이지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response.sendRedirect("login.jsp");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</p:txBody>
      </p:sp>
    </p:spTree>
    <p:extLst>
      <p:ext uri="{BB962C8B-B14F-4D97-AF65-F5344CB8AC3E}">
        <p14:creationId xmlns:p14="http://schemas.microsoft.com/office/powerpoint/2010/main" val="19564681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-7990" y="2259922"/>
            <a:ext cx="5501435" cy="432570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마이 페이지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"900"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"550" 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i="1" u="sng" dirty="0">
                <a:solidFill>
                  <a:srgbClr val="2A00E1"/>
                </a:solidFill>
                <a:latin typeface="Consolas" panose="020B0609020204030204" pitchFamily="49" charset="0"/>
              </a:rPr>
              <a:t>200px</a:t>
            </a:r>
            <a:r>
              <a:rPr lang="en-US" altLang="ko-KR" sz="10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"80" </a:t>
            </a:r>
            <a:r>
              <a:rPr lang="en-US" altLang="ko-KR" sz="10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ID 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dto.getName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이메일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dto.getEmail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휴대폰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dto.getPnum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등급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dto.getAuthority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주소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dto.getAddr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"#CEF279"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등록일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dto.getRegidate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='../join/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Update.jsp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50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로그인 성공 시 바로 마이 페이지로 이동 하게끔 구현함</a:t>
            </a:r>
            <a:r>
              <a:rPr lang="en-US" altLang="ko-KR" b="0" dirty="0"/>
              <a:t>.</a:t>
            </a:r>
            <a:endParaRPr b="0" dirty="0"/>
          </a:p>
        </p:txBody>
      </p:sp>
      <p:sp>
        <p:nvSpPr>
          <p:cNvPr id="1491" name="직사각형"/>
          <p:cNvSpPr/>
          <p:nvPr/>
        </p:nvSpPr>
        <p:spPr>
          <a:xfrm>
            <a:off x="265721" y="1331931"/>
            <a:ext cx="4400171" cy="29238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MyInform.jsp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sz="900" b="1" dirty="0"/>
          </a:p>
        </p:txBody>
      </p:sp>
      <p:sp>
        <p:nvSpPr>
          <p:cNvPr id="1493" name="TextBox 30"/>
          <p:cNvSpPr txBox="1"/>
          <p:nvPr/>
        </p:nvSpPr>
        <p:spPr>
          <a:xfrm>
            <a:off x="3095606" y="1626595"/>
            <a:ext cx="147002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LoginProcess.jsp</a:t>
            </a:r>
            <a:endParaRPr lang="en-US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5080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10. </a:t>
            </a:r>
            <a:r>
              <a:rPr lang="ko-KR" altLang="en-US" dirty="0"/>
              <a:t>마이 페이지</a:t>
            </a:r>
            <a:r>
              <a:rPr lang="en-US" altLang="ko-KR" dirty="0"/>
              <a:t>(</a:t>
            </a:r>
            <a:r>
              <a:rPr lang="en-US" altLang="ko-KR" dirty="0" err="1"/>
              <a:t>MyInform.jsp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6446776" y="979778"/>
            <a:ext cx="5749633" cy="25221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세션에 저장된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UserId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UserPass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값을 가져와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변수에 저장한다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userId = (String)session.getAttribute(</a:t>
            </a:r>
            <a:r>
              <a:rPr lang="nb-NO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"UserId"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(String)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UserPass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//web.xml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에서 가져온 데이터베이스 연결 정보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회원 테이블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DAO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를 통해 회원 정보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획득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MemberDAO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oracleDriver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oracleURL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oraclePwd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dao.getMemberDTO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userPwd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dao.close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2FE95A-2372-42FD-8E7B-5C3E6188D2E8}"/>
              </a:ext>
            </a:extLst>
          </p:cNvPr>
          <p:cNvCxnSpPr>
            <a:cxnSpLocks/>
          </p:cNvCxnSpPr>
          <p:nvPr/>
        </p:nvCxnSpPr>
        <p:spPr>
          <a:xfrm flipH="1">
            <a:off x="4387174" y="3099132"/>
            <a:ext cx="2311383" cy="58765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B7C0009-BA72-41FD-8AA3-56FC1B264FF9}"/>
              </a:ext>
            </a:extLst>
          </p:cNvPr>
          <p:cNvCxnSpPr>
            <a:cxnSpLocks/>
          </p:cNvCxnSpPr>
          <p:nvPr/>
        </p:nvCxnSpPr>
        <p:spPr>
          <a:xfrm>
            <a:off x="8657617" y="2968239"/>
            <a:ext cx="194553" cy="575723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직사각형">
            <a:extLst>
              <a:ext uri="{FF2B5EF4-FFF2-40B4-BE49-F238E27FC236}">
                <a16:creationId xmlns:a16="http://schemas.microsoft.com/office/drawing/2014/main" id="{090CBE8A-6735-4078-A876-687A89E82CC7}"/>
              </a:ext>
            </a:extLst>
          </p:cNvPr>
          <p:cNvSpPr/>
          <p:nvPr/>
        </p:nvSpPr>
        <p:spPr>
          <a:xfrm>
            <a:off x="6446776" y="3748930"/>
            <a:ext cx="5749633" cy="308298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명시한 아이디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패스워드와 일치하는 회원 정보를 반환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upass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회원정보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생성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"SELECT * FROM member WHERE id = ? AND pass = ?"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템플릿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동적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준비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쿼리문의 첫 번째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인파라미터에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값 설정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upass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쿼리문의 두 번째 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인파라미터에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값 설정</a:t>
            </a:r>
          </a:p>
          <a:p>
            <a:pPr algn="l"/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쿼리 결과로 얻은 회원 정보를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저장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(3));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.setEmail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(4));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.setPnum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(5));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.setAuthority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(6));</a:t>
            </a:r>
          </a:p>
          <a:p>
            <a:pPr algn="l"/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.setAddr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(7)); </a:t>
            </a:r>
            <a:r>
              <a:rPr lang="nb-NO" altLang="ko-KR" sz="1000" dirty="0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.setRegidate(</a:t>
            </a:r>
            <a:r>
              <a:rPr lang="nb-NO" altLang="ko-KR" sz="1000" dirty="0">
                <a:solidFill>
                  <a:srgbClr val="0000C0"/>
                </a:solidFill>
                <a:latin typeface="Consolas" panose="020B0609020204030204" pitchFamily="49" charset="0"/>
              </a:rPr>
              <a:t>rs</a:t>
            </a:r>
            <a:r>
              <a:rPr lang="nb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.getString(8));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</a:t>
            </a:r>
            <a:r>
              <a:rPr lang="en-US" altLang="ko-KR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();}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//DTO</a:t>
            </a:r>
            <a:r>
              <a:rPr lang="ko-KR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객체 반환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100" b="1" dirty="0"/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22185884-D9D1-4C67-8A0A-9B021F20095F}"/>
              </a:ext>
            </a:extLst>
          </p:cNvPr>
          <p:cNvSpPr txBox="1"/>
          <p:nvPr/>
        </p:nvSpPr>
        <p:spPr>
          <a:xfrm>
            <a:off x="9915402" y="6324080"/>
            <a:ext cx="2276598" cy="50783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MemberDAO</a:t>
            </a:r>
            <a:endParaRPr lang="en-US" dirty="0"/>
          </a:p>
          <a:p>
            <a:r>
              <a:rPr lang="en-US" altLang="ko-K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getMemberDTO</a:t>
            </a:r>
            <a:r>
              <a:rPr lang="en-US" altLang="ko-K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메소드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1281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마이 페이지 화면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81880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마이 페이지</a:t>
            </a:r>
            <a:r>
              <a:rPr lang="en-US" altLang="ko-KR" dirty="0"/>
              <a:t>(</a:t>
            </a:r>
            <a:r>
              <a:rPr lang="en-US" altLang="ko-KR" dirty="0" err="1"/>
              <a:t>MyInform.jsp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62D715-AA71-4186-BCBB-90A493A5F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3" y="1274682"/>
            <a:ext cx="950505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767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4312596" y="932995"/>
            <a:ext cx="7879404" cy="592500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"https://maps.googleapis.com/maps/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js?key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=AIzaSyBFr63cIsBI8WUV59KBCqVS6X1TBJHUxDM"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mapCanvas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myCanvas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var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myLatlng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solidFill>
                  <a:srgbClr val="3F7F5F"/>
                </a:solidFill>
                <a:latin typeface="Consolas" panose="020B0609020204030204" pitchFamily="49" charset="0"/>
              </a:rPr>
              <a:t>google.maps.LatLng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(37.498146, 127.027557);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myLatlng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google.maps.LatLng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(37.499014, 127.032918);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mapOptions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center:myLatlng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표시될 지도의 중심은 입력한 좌표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zoom:16,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//zoom :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확대되는 정도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mapTypeId:google.maps.MapTypeId.ROADMAP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//map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출력 방식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로드맵 형태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map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google.maps.Map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mapCanvas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mapOptions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marker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google.maps.Marker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position:myLatlng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map:map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	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draggable: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드래그 가능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마커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도움말 풍선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마우스 오버 시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지하철 강남역에서 하차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다음 내용을 담은 말풍선 생성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contentString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'&lt;div style="width:100px;height:50px;"&gt;KH MALL&lt;/div&gt;'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말풍선 내용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infowindow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google.maps.InfoWindow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content: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contentString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 size: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google.maps.Size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(200,100)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마커 클릭 시 이벤트 생성 가능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google.maps.event.addListener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marker,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'click'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infowindow.open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(map, marker);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marker.getAnimation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marker.setAnimation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marker.setAnimation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google.maps.Animation.BOUNCE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marker.setMap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(map);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body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onload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00FF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웹 페이지의 로딩이 끝나는 시점에 </a:t>
            </a:r>
            <a:r>
              <a:rPr lang="en-US" altLang="ko-KR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myMap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찾아오는 길 </a:t>
            </a:r>
            <a:r>
              <a:rPr lang="en-US" altLang="ko-KR" dirty="0"/>
              <a:t>google </a:t>
            </a:r>
            <a:r>
              <a:rPr lang="en-US" altLang="ko-KR" dirty="0" err="1"/>
              <a:t>api</a:t>
            </a:r>
            <a:r>
              <a:rPr lang="ko-KR" altLang="en-US" dirty="0"/>
              <a:t> 이용해서 구현 함</a:t>
            </a:r>
            <a:r>
              <a:rPr lang="en-US" altLang="ko-KR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0550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11. </a:t>
            </a:r>
            <a:r>
              <a:rPr lang="ko-KR" altLang="en-US" dirty="0"/>
              <a:t>찾아 오시는 길</a:t>
            </a:r>
            <a:r>
              <a:rPr lang="en-US" altLang="ko-KR" dirty="0"/>
              <a:t>(</a:t>
            </a:r>
            <a:r>
              <a:rPr lang="en-US" altLang="ko-KR" dirty="0" err="1"/>
              <a:t>gotokh.jsp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1A14A-6610-4E69-9DF6-A2A4D1ED7B27}"/>
              </a:ext>
            </a:extLst>
          </p:cNvPr>
          <p:cNvSpPr txBox="1"/>
          <p:nvPr/>
        </p:nvSpPr>
        <p:spPr>
          <a:xfrm>
            <a:off x="45718" y="1780162"/>
            <a:ext cx="3738342" cy="2400655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section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"section3"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"container"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h4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오시는 길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서울특별시 강남구 테헤란로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길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6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남도빌딩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2F, 3F, 4F, 5F, 6F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myCanvas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section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"clear"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A72F48-5291-4C59-82DD-7C44F2832E73}"/>
              </a:ext>
            </a:extLst>
          </p:cNvPr>
          <p:cNvCxnSpPr/>
          <p:nvPr/>
        </p:nvCxnSpPr>
        <p:spPr>
          <a:xfrm flipH="1">
            <a:off x="2315183" y="1475943"/>
            <a:ext cx="3780817" cy="1724457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31693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찾아오는 길 화면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71621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찾아 오시는 길</a:t>
            </a:r>
            <a:r>
              <a:rPr lang="en-US" altLang="ko-KR" dirty="0"/>
              <a:t>(</a:t>
            </a:r>
            <a:r>
              <a:rPr lang="en-US" altLang="ko-KR" dirty="0" err="1"/>
              <a:t>gotokh.jsp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DBEC350F-521B-4D69-985B-1F4B195E5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" y="1412713"/>
            <a:ext cx="7687771" cy="5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3308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5583090" y="4504324"/>
            <a:ext cx="6454766" cy="212413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접속 하기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ko-KR" alt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b="1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50" b="1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();"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참여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b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50" b="1" dirty="0"/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b="0" dirty="0" err="1"/>
              <a:t>header.jsp</a:t>
            </a:r>
            <a:r>
              <a:rPr lang="en-US" b="0" dirty="0"/>
              <a:t> </a:t>
            </a:r>
            <a:r>
              <a:rPr lang="ko-KR" altLang="en-US" b="0" dirty="0"/>
              <a:t>채팅 접속 창으로 가는 주소를 담고 있는 이미지를 삽입 해서 어느 페이지 에서도 채팅 접속 창으로 들어 갈 수 있다</a:t>
            </a:r>
            <a:r>
              <a:rPr lang="en-US" altLang="ko-KR" b="0" dirty="0"/>
              <a:t>.</a:t>
            </a:r>
            <a:endParaRPr b="0" dirty="0"/>
          </a:p>
        </p:txBody>
      </p:sp>
      <p:sp>
        <p:nvSpPr>
          <p:cNvPr id="1491" name="직사각형"/>
          <p:cNvSpPr/>
          <p:nvPr/>
        </p:nvSpPr>
        <p:spPr>
          <a:xfrm>
            <a:off x="1074495" y="1298116"/>
            <a:ext cx="4400171" cy="81534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fr-FR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100" u="sng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100" u="sng" dirty="0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fr-FR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"../page/MultiChatMain.jsp"</a:t>
            </a:r>
            <a:r>
              <a:rPr lang="fr-FR" altLang="ko-KR" sz="11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fr-FR" altLang="ko-KR" sz="11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img </a:t>
            </a:r>
            <a:r>
              <a:rPr lang="fr-FR" altLang="ko-KR" sz="11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fr-FR" altLang="ko-KR" sz="11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fr-FR" altLang="ko-KR" sz="11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../resources/images/chat.png</a:t>
            </a:r>
            <a:r>
              <a:rPr lang="fr-FR" altLang="ko-KR" sz="11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채팅창</a:t>
            </a:r>
            <a:r>
              <a:rPr lang="ko-KR" altLang="en-US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"30" 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채팅 접속 창으로 가는 주소를 이미지에 삽입하여 </a:t>
            </a:r>
            <a:r>
              <a:rPr lang="ko-KR" altLang="en-US" sz="1100" i="1" dirty="0" err="1">
                <a:solidFill>
                  <a:srgbClr val="3F5FBF"/>
                </a:solidFill>
                <a:latin typeface="Consolas" panose="020B0609020204030204" pitchFamily="49" charset="0"/>
              </a:rPr>
              <a:t>채팅창</a:t>
            </a:r>
            <a:r>
              <a:rPr lang="ko-KR" altLang="en-US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 접속 </a:t>
            </a:r>
            <a:r>
              <a:rPr lang="en-US" altLang="ko-KR" sz="1100" i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sz="1100" dirty="0"/>
          </a:p>
        </p:txBody>
      </p:sp>
      <p:sp>
        <p:nvSpPr>
          <p:cNvPr id="1493" name="TextBox 30"/>
          <p:cNvSpPr txBox="1"/>
          <p:nvPr/>
        </p:nvSpPr>
        <p:spPr>
          <a:xfrm>
            <a:off x="3990551" y="1967263"/>
            <a:ext cx="147002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 err="1"/>
              <a:t>header.jsp</a:t>
            </a:r>
            <a:endParaRPr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900021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12.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MultiChatMain.jsp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812007-7F48-4722-8512-A41BB9306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8" y="1378703"/>
            <a:ext cx="685800" cy="685800"/>
          </a:xfrm>
          <a:prstGeom prst="rect">
            <a:avLst/>
          </a:prstGeom>
        </p:spPr>
      </p:pic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5583089" y="1298115"/>
            <a:ext cx="6563191" cy="284586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id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아이디 공백이면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문 실행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대화명을 입력 후 채팅창을 열어주세요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해당 구문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알림창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나타남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id.focus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//id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입력 창에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focus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window.open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ChatWindow.jsp?chatId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"width=320, height=400"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값을 가진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ChatWindow.jsp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로 이동하며 새 창을 여는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window.open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메소드 실행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id.value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//id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다시 공백으로 만듦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7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2FE95A-2372-42FD-8E7B-5C3E6188D2E8}"/>
              </a:ext>
            </a:extLst>
          </p:cNvPr>
          <p:cNvCxnSpPr/>
          <p:nvPr/>
        </p:nvCxnSpPr>
        <p:spPr>
          <a:xfrm flipH="1" flipV="1">
            <a:off x="9902757" y="3605812"/>
            <a:ext cx="80504" cy="231441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6922DF9-B8D2-4AE2-8EE4-A0887F8B4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8" y="3065658"/>
            <a:ext cx="4633362" cy="25666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접속부터 메시지 전송</a:t>
            </a:r>
            <a:r>
              <a:rPr lang="en-US" altLang="ko-KR" dirty="0"/>
              <a:t>, </a:t>
            </a:r>
            <a:r>
              <a:rPr lang="ko-KR" altLang="en-US" dirty="0"/>
              <a:t>귓속말들 </a:t>
            </a:r>
            <a:r>
              <a:rPr lang="en-US" altLang="ko-KR" dirty="0"/>
              <a:t>script</a:t>
            </a:r>
            <a:r>
              <a:rPr lang="ko-KR" altLang="en-US" dirty="0"/>
              <a:t>로 메서드 구현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9197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ChatWindow.jsp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45718" y="1274069"/>
            <a:ext cx="6588546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9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9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WebSocket("</a:t>
            </a:r>
            <a:r>
              <a:rPr lang="en-US" altLang="ko-KR" sz="900" b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application.getInitParameter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"CHAT_ADDR"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900" b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ChatingServer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채팅 창이 열리면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입력창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표시란으로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사용할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DOM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객체 저장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window.onload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chatWindow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chatMessage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).value;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').value;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전송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sendMessage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대화창에 표시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 class='</a:t>
            </a:r>
            <a:r>
              <a:rPr lang="en-US" altLang="ko-KR" sz="900" dirty="0" err="1">
                <a:solidFill>
                  <a:srgbClr val="2A00FF"/>
                </a:solidFill>
                <a:latin typeface="Consolas" panose="020B0609020204030204" pitchFamily="49" charset="0"/>
              </a:rPr>
              <a:t>myMsg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'&gt;"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webSocket.send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'|'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서버로 전송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chatMessage.value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내용 지우기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chatWindow.scrollTop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chatWindow.scrollHeight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스크롤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메시지를 받았을 때 실행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webSocket.onmessage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event.data.split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"|"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대화명과 메시지 분리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sender = message[0];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보낸 사람의 </a:t>
            </a:r>
            <a:r>
              <a:rPr lang="ko-KR" altLang="en-US" sz="9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대화명</a:t>
            </a:r>
            <a:endParaRPr lang="ko-KR" altLang="en-US" sz="9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content = message[1];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메시지 내용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(content != 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content.match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))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귓속말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content.match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)))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나에게 보낸 메시지만 출력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temp =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content.replace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ko-KR" altLang="en-US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귓속말</a:t>
            </a:r>
            <a:r>
              <a:rPr lang="en-US" altLang="ko-KR" sz="900" b="1" dirty="0">
                <a:solidFill>
                  <a:srgbClr val="2A00FF"/>
                </a:solidFill>
                <a:latin typeface="Consolas" panose="020B0609020204030204" pitchFamily="49" charset="0"/>
              </a:rPr>
              <a:t>] : "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sender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temp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{   </a:t>
            </a:r>
            <a:r>
              <a:rPr lang="en-US" altLang="ko-KR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b="1" dirty="0">
                <a:solidFill>
                  <a:srgbClr val="3F7F5F"/>
                </a:solidFill>
                <a:latin typeface="Consolas" panose="020B0609020204030204" pitchFamily="49" charset="0"/>
              </a:rPr>
              <a:t>일반 대화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chatWindow.innerHTML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sender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content + </a:t>
            </a:r>
            <a:r>
              <a:rPr lang="en-US" altLang="ko-KR" sz="900" dirty="0">
                <a:solidFill>
                  <a:srgbClr val="2A00FF"/>
                </a:solidFill>
                <a:latin typeface="Consolas" panose="020B0609020204030204" pitchFamily="49" charset="0"/>
              </a:rPr>
              <a:t>"&lt;/div&gt;"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chatWindow.scrollTop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chatWindow.scrollHeight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대화창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스크롤</a:t>
            </a: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36403-E2DA-4683-9F24-C93156350FCE}"/>
              </a:ext>
            </a:extLst>
          </p:cNvPr>
          <p:cNvSpPr txBox="1"/>
          <p:nvPr/>
        </p:nvSpPr>
        <p:spPr>
          <a:xfrm>
            <a:off x="6858000" y="1274069"/>
            <a:ext cx="4926432" cy="93871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CHAT_ADDR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rPr>
              <a:t>ws://localhost:8081/KH_1st_team_project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u="sng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1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9AFDE495-20DB-47D2-A264-0F256E4727C8}"/>
              </a:ext>
            </a:extLst>
          </p:cNvPr>
          <p:cNvSpPr txBox="1"/>
          <p:nvPr/>
        </p:nvSpPr>
        <p:spPr>
          <a:xfrm>
            <a:off x="9492933" y="2066591"/>
            <a:ext cx="2291499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Web.xml</a:t>
            </a:r>
            <a:endParaRPr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673297" y="2638977"/>
            <a:ext cx="5518703" cy="22838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h2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접속 하기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ko-KR" alt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대화명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chatId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align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-primary"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chatWinOpen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();"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채팅 참여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dirty="0"/>
          </a:p>
        </p:txBody>
      </p:sp>
    </p:spTree>
    <p:extLst>
      <p:ext uri="{BB962C8B-B14F-4D97-AF65-F5344CB8AC3E}">
        <p14:creationId xmlns:p14="http://schemas.microsoft.com/office/powerpoint/2010/main" val="29507989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채팅창에서 채팅 기능과 귓속말 기능 구현 화면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79197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ko-KR" altLang="en-US" dirty="0"/>
              <a:t>채팅 기능</a:t>
            </a:r>
            <a:r>
              <a:rPr lang="en-US" altLang="ko-KR" dirty="0"/>
              <a:t>(</a:t>
            </a:r>
            <a:r>
              <a:rPr lang="en-US" altLang="ko-KR" dirty="0" err="1"/>
              <a:t>ChatWindow.jsp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2B296-FDCC-423B-9EBF-29747933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7" y="1492623"/>
            <a:ext cx="950753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39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20" y="949499"/>
            <a:ext cx="4491474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</a:t>
            </a:r>
            <a:r>
              <a:rPr lang="ko-KR" altLang="en-US" b="0"/>
              <a:t> 해당 페이지의 상단 하단 부분의 </a:t>
            </a:r>
            <a:r>
              <a:rPr lang="en-US" altLang="ko-KR" b="0"/>
              <a:t>header, footer</a:t>
            </a:r>
            <a:r>
              <a:rPr lang="ko-KR" altLang="en-US" b="0"/>
              <a:t>의  부분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1150" name="그림 11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540250"/>
            <a:ext cx="4335233" cy="828675"/>
          </a:xfrm>
          <a:prstGeom prst="rect">
            <a:avLst/>
          </a:prstGeom>
        </p:spPr>
      </p:pic>
      <p:pic>
        <p:nvPicPr>
          <p:cNvPr id="1154" name="그림 1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864632"/>
            <a:ext cx="4254503" cy="1768475"/>
          </a:xfrm>
          <a:prstGeom prst="rect">
            <a:avLst/>
          </a:prstGeom>
        </p:spPr>
      </p:pic>
      <p:sp>
        <p:nvSpPr>
          <p:cNvPr id="1157" name="직사각형"/>
          <p:cNvSpPr/>
          <p:nvPr/>
        </p:nvSpPr>
        <p:spPr>
          <a:xfrm>
            <a:off x="4881053" y="981679"/>
            <a:ext cx="3716894" cy="587632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 header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부분과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jumbotron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&lt;div id="body-content"&gt;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header.jsp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불러와 상단에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page="../page/header.jsp" /&gt;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상단 header부분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&lt;%!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greeting = "KH MALL에 오신 것을 환영합니다";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String tagline = "Welcome to KH MALL!";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점보트론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class="jumbotron"&gt;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align=”center”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를 통해 글을 중앙에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class="container" align="center"&gt;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&lt;%=greeting%&gt;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class="text-center"&gt;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&lt;!-- 문자 중앙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&lt;%=tagline%&gt;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//페이지갱신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/* response.setIntHeader("Refresh", 5); */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//날짜 객체를 생성해 현재 시간 날짜 표시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Date day = new java.util.Date();//날짜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am_pm;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hour = day.getHours();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minute = day.getMinutes();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int second = day.getSeconds();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//if문을 활용해 AM/FM 구분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if(hour / 12 == 0 ){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am_pm = "AM";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am_pm = "PM";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hour = hour - 12;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//날짜 출력부분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//이 부분에 시간 표시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CT = hour + ":" + minute + ":" + second + " "+ am_pm;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out.println("현재 시각: " + CT + "\n");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</p:txBody>
      </p:sp>
      <p:sp>
        <p:nvSpPr>
          <p:cNvPr id="1158" name="직사각형"/>
          <p:cNvSpPr/>
          <p:nvPr/>
        </p:nvSpPr>
        <p:spPr>
          <a:xfrm>
            <a:off x="8707380" y="2795964"/>
            <a:ext cx="3331358" cy="14426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TextBox 1158"/>
          <p:cNvSpPr txBox="1"/>
          <p:nvPr/>
        </p:nvSpPr>
        <p:spPr>
          <a:xfrm>
            <a:off x="8738280" y="2984770"/>
            <a:ext cx="3333297" cy="94714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[footer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태그와 소량의 공간을 주기위해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span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태그로 높이를 설정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&lt;span style="line-height:2250%"&gt;&lt;br /&gt;&lt;/span&gt;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footer.jsp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를 하단에 배치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page="./footer.jsp"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TextBox 1160"/>
          <p:cNvSpPr txBox="1"/>
          <p:nvPr/>
        </p:nvSpPr>
        <p:spPr>
          <a:xfrm>
            <a:off x="0" y="3695472"/>
            <a:ext cx="2120447" cy="36027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kumimoji="0" lang="ko-KR" altLang="en-US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jumbotron</a:t>
            </a:r>
          </a:p>
        </p:txBody>
      </p:sp>
      <p:sp>
        <p:nvSpPr>
          <p:cNvPr id="1162" name="TextBox 1161"/>
          <p:cNvSpPr txBox="1"/>
          <p:nvPr/>
        </p:nvSpPr>
        <p:spPr>
          <a:xfrm>
            <a:off x="0" y="5469390"/>
            <a:ext cx="2120447" cy="3675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footer</a:t>
            </a:r>
          </a:p>
        </p:txBody>
      </p:sp>
      <p:sp>
        <p:nvSpPr>
          <p:cNvPr id="1163" name="TextBox 25"/>
          <p:cNvSpPr txBox="1"/>
          <p:nvPr/>
        </p:nvSpPr>
        <p:spPr>
          <a:xfrm>
            <a:off x="8033564" y="2477043"/>
            <a:ext cx="1324357" cy="491490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wrap="square"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실행 시 아래와 같이 출력</a:t>
            </a:r>
          </a:p>
        </p:txBody>
      </p:sp>
    </p:spTree>
    <p:extLst>
      <p:ext uri="{BB962C8B-B14F-4D97-AF65-F5344CB8AC3E}">
        <p14:creationId xmlns:p14="http://schemas.microsoft.com/office/powerpoint/2010/main" val="45327420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아이디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399501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31344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[idFind,jsp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function id_search() 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var frm = document.idfindscreen;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아이디 값이 없는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if (frm.name.value.length &lt; 1)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alert("이름을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전화번호가 13자리가 아닌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if (frm.pnum.value.length != 13)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alert("핸드폰번호를 정확하게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frm.method = "post";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전달 방식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post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frm.action = "idFindProc.jsp"; //넘어간화면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frm.submit();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//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전달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&lt;/script&gt;</a:t>
            </a:r>
          </a:p>
        </p:txBody>
      </p:sp>
      <p:pic>
        <p:nvPicPr>
          <p:cNvPr id="1271" name="그림 12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0465" y="989693"/>
            <a:ext cx="2800350" cy="1248682"/>
          </a:xfrm>
          <a:prstGeom prst="rect">
            <a:avLst/>
          </a:prstGeom>
        </p:spPr>
      </p:pic>
      <p:pic>
        <p:nvPicPr>
          <p:cNvPr id="1272" name="그림 12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8995" y="2946173"/>
            <a:ext cx="2200905" cy="965653"/>
          </a:xfrm>
          <a:prstGeom prst="rect">
            <a:avLst/>
          </a:prstGeom>
        </p:spPr>
      </p:pic>
      <p:pic>
        <p:nvPicPr>
          <p:cNvPr id="1273" name="그림 12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35863" y="4673147"/>
            <a:ext cx="2315854" cy="924832"/>
          </a:xfrm>
          <a:prstGeom prst="rect">
            <a:avLst/>
          </a:prstGeom>
        </p:spPr>
      </p:pic>
      <p:pic>
        <p:nvPicPr>
          <p:cNvPr id="1274" name="그림 12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36290" y="2903084"/>
            <a:ext cx="2389414" cy="937531"/>
          </a:xfrm>
          <a:prstGeom prst="rect">
            <a:avLst/>
          </a:prstGeom>
        </p:spPr>
      </p:pic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35168" y="4670425"/>
            <a:ext cx="1840592" cy="1327149"/>
          </a:xfrm>
          <a:prstGeom prst="rect">
            <a:avLst/>
          </a:prstGeom>
        </p:spPr>
      </p:pic>
      <p:cxnSp>
        <p:nvCxnSpPr>
          <p:cNvPr id="1276" name="직선 화살표 연결선 1275"/>
          <p:cNvCxnSpPr/>
          <p:nvPr/>
        </p:nvCxnSpPr>
        <p:spPr>
          <a:xfrm rot="5400000">
            <a:off x="7371670" y="2164670"/>
            <a:ext cx="657679" cy="61232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7" name="직선 화살표 연결선 1276"/>
          <p:cNvCxnSpPr>
            <a:endCxn id="1273" idx="0"/>
          </p:cNvCxnSpPr>
          <p:nvPr/>
        </p:nvCxnSpPr>
        <p:spPr>
          <a:xfrm rot="5400000">
            <a:off x="6586518" y="4336574"/>
            <a:ext cx="643845" cy="293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8" name="직선 화살표 연결선 1277"/>
          <p:cNvCxnSpPr/>
          <p:nvPr/>
        </p:nvCxnSpPr>
        <p:spPr>
          <a:xfrm rot="16200000" flipH="1">
            <a:off x="9027206" y="2176009"/>
            <a:ext cx="623660" cy="6009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9" name="직선 화살표 연결선 1278"/>
          <p:cNvCxnSpPr>
            <a:endCxn id="1275" idx="0"/>
          </p:cNvCxnSpPr>
          <p:nvPr/>
        </p:nvCxnSpPr>
        <p:spPr>
          <a:xfrm rot="16200000" flipH="1">
            <a:off x="9727525" y="4242476"/>
            <a:ext cx="816202" cy="39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80" name="그림 127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1022" y="5900966"/>
            <a:ext cx="4578350" cy="1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3506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아이디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225589"/>
            <a:ext cx="4940947" cy="22034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2388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364671" y="1336131"/>
            <a:ext cx="4914900" cy="210048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정보를 idFindProc.jsp 페이지로 전달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action="idFindProc.jsp"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blankCheck(this)"&gt;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&lt;td&gt;이름&lt;input type="text" name="name" maxlength="10"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autofocus&gt;&lt;/td&gt;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&lt;td&gt;전화번호(숫자만 입력)&lt;input type="text" name="pnum"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maxlength="20"&gt;&lt;/td&gt;&lt;br&gt;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value="찾기"&gt;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81" name="직사각형"/>
          <p:cNvSpPr/>
          <p:nvPr/>
        </p:nvSpPr>
        <p:spPr>
          <a:xfrm>
            <a:off x="338949" y="3566471"/>
            <a:ext cx="4940947" cy="315545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2" name="직사각형"/>
          <p:cNvSpPr/>
          <p:nvPr/>
        </p:nvSpPr>
        <p:spPr>
          <a:xfrm>
            <a:off x="6251706" y="953445"/>
            <a:ext cx="4940947" cy="56845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3" name="TextBox 1282"/>
          <p:cNvSpPr txBox="1"/>
          <p:nvPr/>
        </p:nvSpPr>
        <p:spPr>
          <a:xfrm>
            <a:off x="6249760" y="972593"/>
            <a:ext cx="4999266" cy="571885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[idFindProc.jsp]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request.setCharacterEncoding("UTF-8");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String name = request.getParameter("name");	// idFind에서 전달받은 name의 값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String pnum = request.getParameter("pnum"); // idFind에서 전달받은 pnum의 값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BoardDAO dao = new BoardDAO(application);	// DB에 접근하기위해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String member_mid = dao.findId(name, pnum); // 아이디를 디비에서 가져옴, 실패시 null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&lt;form name="idsearch"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if (member_mid != null) { // 데이터에 저장된 값이 있다면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"found-success"&gt;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회원님의 아이디는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&lt;div class ="found-id"&gt;&lt;%=member_mid%&gt;&lt;/div&gt;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입니다 &lt;/h4&gt;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"found-fail"&gt;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등록된 정보가 없습니다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&lt;div class = "found-login"&gt;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id="btnback" value="다시 찾기" onClick="history.back()"/&gt;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id="btnjoin" value="회원가입" onclick="location.href='join.jsp'"/&gt;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// 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클립하면 </a:t>
            </a: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join.jsp</a:t>
            </a: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페이지로 이동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&lt;/form&gt;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354012" y="3612607"/>
            <a:ext cx="4737101" cy="325301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[BoardDAO]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//id찾기용 메소드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String findId(String name, 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mid = null;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 sql = "select id from member where name=? and pnum=? 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 = con.prepareStatement(sql);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psmt.setString(1, name);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psmt.setString(2, 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rs = psmt.executeQuery();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mid = rs.getString("id");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mid;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  <p:cxnSp>
        <p:nvCxnSpPr>
          <p:cNvPr id="1286" name="직선 화살표 연결선 1285"/>
          <p:cNvCxnSpPr/>
          <p:nvPr/>
        </p:nvCxnSpPr>
        <p:spPr>
          <a:xfrm flipV="1">
            <a:off x="4253366" y="1461633"/>
            <a:ext cx="2154464" cy="816428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7" name="직선 화살표 연결선 1286"/>
          <p:cNvCxnSpPr/>
          <p:nvPr/>
        </p:nvCxnSpPr>
        <p:spPr>
          <a:xfrm flipV="1">
            <a:off x="4451124" y="1665740"/>
            <a:ext cx="1922689" cy="980168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5400000">
            <a:off x="4950747" y="2193018"/>
            <a:ext cx="1678198" cy="1122603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0" name="직선 화살표 연결선 1289"/>
          <p:cNvCxnSpPr/>
          <p:nvPr/>
        </p:nvCxnSpPr>
        <p:spPr>
          <a:xfrm rot="5400000" flipH="1" flipV="1">
            <a:off x="4865680" y="2493500"/>
            <a:ext cx="1893661" cy="1122606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1" name="연결선: 구부러짐 1290"/>
          <p:cNvCxnSpPr/>
          <p:nvPr/>
        </p:nvCxnSpPr>
        <p:spPr>
          <a:xfrm rot="10800000" flipV="1">
            <a:off x="9231312" y="2039939"/>
            <a:ext cx="1451475" cy="1389060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289B6E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259127359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비밀번호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747196"/>
            <a:ext cx="4430679" cy="399501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31344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[idFind,jsp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스크립트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&lt;script&gt;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function id_search() {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var frm = document.idfindscreen;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아이디 값이 없는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	if (frm.name.value.length &lt; 1)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alert("이름을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// 만일 전화번호가 13자리가 아닌 경우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if (frm.pnum.value.length != 13)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alert("핸드폰번호를 정확하게 입력해주세요");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  return;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frm.method = "post";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전달 방식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post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frm.action = "idFindProc.jsp"; //넘어간화면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frm.submit();  </a:t>
            </a:r>
            <a:r>
              <a:rPr kumimoji="0" lang="en-US" altLang="ko-KR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   // </a:t>
            </a:r>
            <a:r>
              <a:rPr kumimoji="0" lang="ko-KR" alt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전달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0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&lt;/script&gt;</a:t>
            </a:r>
          </a:p>
        </p:txBody>
      </p:sp>
      <p:cxnSp>
        <p:nvCxnSpPr>
          <p:cNvPr id="1276" name="직선 화살표 연결선 1275"/>
          <p:cNvCxnSpPr/>
          <p:nvPr/>
        </p:nvCxnSpPr>
        <p:spPr>
          <a:xfrm rot="5400000">
            <a:off x="7371670" y="2164670"/>
            <a:ext cx="657679" cy="61232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7" name="직선 화살표 연결선 1276"/>
          <p:cNvCxnSpPr/>
          <p:nvPr/>
        </p:nvCxnSpPr>
        <p:spPr>
          <a:xfrm rot="5400000">
            <a:off x="6586518" y="4336574"/>
            <a:ext cx="643845" cy="293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8" name="직선 화살표 연결선 1277"/>
          <p:cNvCxnSpPr/>
          <p:nvPr/>
        </p:nvCxnSpPr>
        <p:spPr>
          <a:xfrm rot="16200000" flipH="1">
            <a:off x="9027206" y="2176009"/>
            <a:ext cx="623660" cy="6009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79" name="직선 화살표 연결선 1278"/>
          <p:cNvCxnSpPr/>
          <p:nvPr/>
        </p:nvCxnSpPr>
        <p:spPr>
          <a:xfrm rot="16200000" flipH="1">
            <a:off x="9727525" y="4242476"/>
            <a:ext cx="816202" cy="39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280" name="그림 12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2950" y="1025978"/>
            <a:ext cx="2768599" cy="1064078"/>
          </a:xfrm>
          <a:prstGeom prst="rect">
            <a:avLst/>
          </a:prstGeom>
        </p:spPr>
      </p:pic>
      <p:pic>
        <p:nvPicPr>
          <p:cNvPr id="1281" name="그림 12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6345" y="2936648"/>
            <a:ext cx="2711449" cy="984703"/>
          </a:xfrm>
          <a:prstGeom prst="rect">
            <a:avLst/>
          </a:prstGeom>
        </p:spPr>
      </p:pic>
      <p:pic>
        <p:nvPicPr>
          <p:cNvPr id="1282" name="그림 12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0279" y="4819650"/>
            <a:ext cx="2722338" cy="1387509"/>
          </a:xfrm>
          <a:prstGeom prst="rect">
            <a:avLst/>
          </a:prstGeom>
        </p:spPr>
      </p:pic>
      <p:pic>
        <p:nvPicPr>
          <p:cNvPr id="1283" name="그림 12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33332" y="2932565"/>
            <a:ext cx="2595336" cy="992869"/>
          </a:xfrm>
          <a:prstGeom prst="rect">
            <a:avLst/>
          </a:prstGeom>
        </p:spPr>
      </p:pic>
      <p:pic>
        <p:nvPicPr>
          <p:cNvPr id="1284" name="그림 128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37175" y="4805136"/>
            <a:ext cx="2748214" cy="1103085"/>
          </a:xfrm>
          <a:prstGeom prst="rect">
            <a:avLst/>
          </a:prstGeom>
        </p:spPr>
      </p:pic>
      <p:pic>
        <p:nvPicPr>
          <p:cNvPr id="1285" name="그림 128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1971" y="5808888"/>
            <a:ext cx="46164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212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비밀번호 찾기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345299" y="1225589"/>
            <a:ext cx="4940947" cy="22034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79556" y="6355080"/>
            <a:ext cx="305185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  <p:sp>
        <p:nvSpPr>
          <p:cNvPr id="1270" name="TextBox 1269"/>
          <p:cNvSpPr txBox="1"/>
          <p:nvPr/>
        </p:nvSpPr>
        <p:spPr>
          <a:xfrm>
            <a:off x="356961" y="1807070"/>
            <a:ext cx="4413704" cy="2388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364671" y="1336131"/>
            <a:ext cx="4914900" cy="210048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해당 정보를 idFindProc.jsp 페이지로 전달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1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&lt;form method="post" action=</a:t>
            </a:r>
            <a:r>
              <a:rPr kumimoji="0" lang="en-US" altLang="ko-KR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passFindProc.jsp"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onsubmit="return blankCheck(this)"&gt;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&lt;td&gt;이름&lt;input type="text" name="name" maxlength="10"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autofocus&gt;&lt;/td&gt;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&lt;td&gt;전화번호(숫자만 입력)&lt;input type="text" name="pnum" </a:t>
            </a:r>
            <a:r>
              <a:rPr kumimoji="0" lang="ko-KR" alt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    	</a:t>
            </a: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maxlength="20"&gt;&lt;/td&gt;&lt;br&gt;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&lt;/table&gt;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&lt;input type="submit" value="찾기"&gt;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&lt;/form&gt;</a:t>
            </a:r>
          </a:p>
        </p:txBody>
      </p:sp>
      <p:sp>
        <p:nvSpPr>
          <p:cNvPr id="1281" name="직사각형"/>
          <p:cNvSpPr/>
          <p:nvPr/>
        </p:nvSpPr>
        <p:spPr>
          <a:xfrm>
            <a:off x="338949" y="3566471"/>
            <a:ext cx="4940947" cy="32915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2" name="직사각형"/>
          <p:cNvSpPr/>
          <p:nvPr/>
        </p:nvSpPr>
        <p:spPr>
          <a:xfrm>
            <a:off x="6251706" y="953445"/>
            <a:ext cx="4940947" cy="56845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4" name="TextBox 1283"/>
          <p:cNvSpPr txBox="1"/>
          <p:nvPr/>
        </p:nvSpPr>
        <p:spPr>
          <a:xfrm>
            <a:off x="354012" y="3612607"/>
            <a:ext cx="4737101" cy="325301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[BoardDAO]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//pass찾기용 메소드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public String findPass(String id, String pnum)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String mid = null;	// 초기값을 null값으로 초기화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try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String sql = "select pass from member where id=? and pnum=? ";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 = con.prepareStatement(sql);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psmt.setString(1, 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psmt.setString(2, pnum);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rs = psmt.executeQuery();	// sql문 실행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if(rs.next())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mid = rs.getString("pass");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 catch (Exception e)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e.printStackTrace();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return mid;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}</a:t>
            </a:r>
          </a:p>
        </p:txBody>
      </p:sp>
      <p:cxnSp>
        <p:nvCxnSpPr>
          <p:cNvPr id="1286" name="직선 화살표 연결선 1285"/>
          <p:cNvCxnSpPr/>
          <p:nvPr/>
        </p:nvCxnSpPr>
        <p:spPr>
          <a:xfrm flipV="1">
            <a:off x="4253366" y="1314223"/>
            <a:ext cx="2109107" cy="963837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7" name="직선 화살표 연결선 1286"/>
          <p:cNvCxnSpPr/>
          <p:nvPr/>
        </p:nvCxnSpPr>
        <p:spPr>
          <a:xfrm flipV="1">
            <a:off x="4451124" y="1509890"/>
            <a:ext cx="1960464" cy="1136017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5400000">
            <a:off x="4864372" y="2034726"/>
            <a:ext cx="1819582" cy="1320754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90" name="직선 화살표 연결선 1289"/>
          <p:cNvCxnSpPr/>
          <p:nvPr/>
        </p:nvCxnSpPr>
        <p:spPr>
          <a:xfrm rot="5400000" flipH="1" flipV="1">
            <a:off x="4992921" y="2204261"/>
            <a:ext cx="2055658" cy="1539086"/>
          </a:xfrm>
          <a:prstGeom prst="straightConnector1">
            <a:avLst/>
          </a:prstGeom>
          <a:noFill/>
          <a:ln w="12700" cap="flat">
            <a:solidFill>
              <a:srgbClr val="0000FF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292" name="TextBox 1291"/>
          <p:cNvSpPr txBox="1"/>
          <p:nvPr/>
        </p:nvSpPr>
        <p:spPr>
          <a:xfrm>
            <a:off x="6244771" y="980214"/>
            <a:ext cx="4953228" cy="530437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request.setCharacterEncoding("UTF-8");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String pnum = request.getParameter("pnum");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BoardDAO dao = new BoardDAO(application);	 // DB에 접근하기위해 객체 생성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 String member_mid = dao.findPass(id, pnum); // 아이디를 DB에서 가져옴, 실패시 null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9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&lt;form name="idsearch" method="post"&gt;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if (member_mid != null)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"found-success"&gt;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회원님의 비밀번호는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&lt;div class ="found-id"&gt;&lt;%=member_mid%&gt;&lt;/div&gt;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입니다 &lt;/h4&gt;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&lt;a href="javascript:window.close()"&gt;[창닫기]&lt;/a&gt;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 else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&lt;div class = "container"&gt;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	&lt;div class = "found-fail"&gt;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 &lt;h4&gt;  등록된 정보가 없습니다 &lt;/h4&gt;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     &lt;div class = "found-login"&gt;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		    &lt;input type="button" id="btnback" value="다시 찾기" onClick="history.back()"/&gt;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%&gt;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9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&lt;/form&gt;</a:t>
            </a:r>
          </a:p>
        </p:txBody>
      </p:sp>
    </p:spTree>
    <p:extLst>
      <p:ext uri="{BB962C8B-B14F-4D97-AF65-F5344CB8AC3E}">
        <p14:creationId xmlns:p14="http://schemas.microsoft.com/office/powerpoint/2010/main" val="215619285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/>
          </a:ln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/>
              <a:t>9.</a:t>
            </a:r>
            <a:r>
              <a:rPr lang="ko-KR" altLang="en-US" b="0"/>
              <a:t> 로그아웃 기능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88398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13</a:t>
            </a:r>
            <a:r>
              <a:rPr lang="ko-KR" altLang="en-US"/>
              <a:t>. 아이디 찾기 </a:t>
            </a:r>
            <a:r>
              <a:rPr lang="en-US" altLang="ko-KR"/>
              <a:t>/</a:t>
            </a:r>
            <a:r>
              <a:rPr lang="ko-KR" altLang="en-US"/>
              <a:t> 비밀번호 찾기</a:t>
            </a:r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55080"/>
            <a:ext cx="3019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214" y="1447346"/>
            <a:ext cx="5082271" cy="5029200"/>
          </a:xfrm>
          <a:prstGeom prst="rect">
            <a:avLst/>
          </a:prstGeom>
        </p:spPr>
      </p:pic>
      <p:sp>
        <p:nvSpPr>
          <p:cNvPr id="1276" name="화살표: 오른쪽 1275"/>
          <p:cNvSpPr/>
          <p:nvPr/>
        </p:nvSpPr>
        <p:spPr>
          <a:xfrm>
            <a:off x="5718968" y="3168196"/>
            <a:ext cx="754063" cy="1984374"/>
          </a:xfrm>
          <a:prstGeom prst="rightArrow">
            <a:avLst>
              <a:gd name="adj1" fmla="val 50000"/>
              <a:gd name="adj2" fmla="val 50000"/>
            </a:avLst>
          </a:prstGeom>
          <a:ln/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7" name="그림 12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7244" y="1608364"/>
            <a:ext cx="4445454" cy="47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3845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 dirty="0"/>
              <a:t>가입한 회원 정보를 수정하는 페이지 </a:t>
            </a:r>
            <a:r>
              <a:rPr lang="ko-KR" altLang="en-US" dirty="0"/>
              <a:t>구현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7924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14. </a:t>
            </a:r>
            <a:r>
              <a:rPr lang="ko-KR" altLang="en-US" dirty="0"/>
              <a:t>회원정보 수정</a:t>
            </a:r>
            <a:r>
              <a:rPr lang="en-US" altLang="ko-KR" dirty="0"/>
              <a:t>(</a:t>
            </a:r>
            <a:r>
              <a:rPr lang="en-US" altLang="ko-KR" dirty="0" err="1"/>
              <a:t>Update.jsp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84751" y="1206858"/>
            <a:ext cx="6471692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UpdateProcess.jsp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 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writeFrm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</a:p>
          <a:p>
            <a:pPr algn="l"/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"return 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(this);"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&lt;!-- submit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1200" b="1" dirty="0" err="1">
                <a:solidFill>
                  <a:srgbClr val="3F5FBF"/>
                </a:solidFill>
                <a:latin typeface="Consolas" panose="020B0609020204030204" pitchFamily="49" charset="0"/>
              </a:rPr>
              <a:t>UpdateProcess.jsp</a:t>
            </a:r>
            <a:r>
              <a:rPr lang="ko-KR" altLang="en-US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1200" b="1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b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fieldset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0 auto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"40px"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"id"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176px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 </a:t>
            </a:r>
            <a:r>
              <a:rPr lang="en-US" altLang="ko-KR" sz="12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readonly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 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session.getAttribute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1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"email"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75px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 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@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"email2"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75px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;&amp;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tr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"30px"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b="1" i="1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"join"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정보 수정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b="1" i="1" dirty="0">
                <a:solidFill>
                  <a:srgbClr val="7F007F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2A00E1"/>
                </a:solidFill>
                <a:latin typeface="Consolas" panose="020B0609020204030204" pitchFamily="49" charset="0"/>
              </a:rPr>
              <a:t>#c8e0b7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 err="1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b="1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fieldset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200" b="1"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754832" y="1227226"/>
            <a:ext cx="5352417" cy="228382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200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validateForm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(form){</a:t>
            </a:r>
            <a:r>
              <a:rPr lang="en-US" altLang="ko-KR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폼의 패스워드와 패스워드 확인이 일치하는 지 확인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form.pwd.value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form.pwck.value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입력한 비밀번호가 서로 다릅니다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form.pwd.focus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b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sz="1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C9D24-7B2D-46E7-98F6-3A4D7EB9D6E9}"/>
              </a:ext>
            </a:extLst>
          </p:cNvPr>
          <p:cNvSpPr txBox="1"/>
          <p:nvPr/>
        </p:nvSpPr>
        <p:spPr>
          <a:xfrm>
            <a:off x="2013947" y="3279260"/>
            <a:ext cx="369330" cy="622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……..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946464-8EFB-4ACC-8609-F38EB3563481}"/>
              </a:ext>
            </a:extLst>
          </p:cNvPr>
          <p:cNvCxnSpPr/>
          <p:nvPr/>
        </p:nvCxnSpPr>
        <p:spPr>
          <a:xfrm>
            <a:off x="3025302" y="1692613"/>
            <a:ext cx="3618689" cy="398834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088F76-832A-481F-B776-24BB80DD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02" y="3649343"/>
            <a:ext cx="5265876" cy="30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457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0" dirty="0"/>
              <a:t>Form</a:t>
            </a:r>
            <a:r>
              <a:rPr lang="ko-KR" altLang="en-US" b="0" dirty="0"/>
              <a:t>으로 부터 입력 </a:t>
            </a:r>
            <a:r>
              <a:rPr lang="ko-KR" altLang="en-US" dirty="0"/>
              <a:t>받은 데이터로 회원 정보를 수정하는 </a:t>
            </a:r>
            <a:r>
              <a:rPr lang="en-US" altLang="ko-KR" dirty="0"/>
              <a:t>process </a:t>
            </a:r>
            <a:r>
              <a:rPr lang="ko-KR" altLang="en-US" dirty="0"/>
              <a:t>페이지</a:t>
            </a:r>
            <a:r>
              <a:rPr lang="en-US" altLang="ko-KR" b="0" dirty="0"/>
              <a:t>.</a:t>
            </a:r>
            <a:endParaRPr b="0" dirty="0"/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847924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</a:t>
            </a:r>
            <a:r>
              <a:rPr lang="en-US" dirty="0"/>
              <a:t>14. </a:t>
            </a:r>
            <a:r>
              <a:rPr lang="ko-KR" altLang="en-US" dirty="0"/>
              <a:t>회원정보 수정</a:t>
            </a:r>
            <a:r>
              <a:rPr lang="en-US" altLang="ko-KR" dirty="0"/>
              <a:t>(</a:t>
            </a:r>
            <a:r>
              <a:rPr lang="en-US" altLang="ko-KR" dirty="0" err="1"/>
              <a:t>Update.jsp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82F54678-5AA4-44E2-B2F0-65892239CC7F}"/>
              </a:ext>
            </a:extLst>
          </p:cNvPr>
          <p:cNvSpPr/>
          <p:nvPr/>
        </p:nvSpPr>
        <p:spPr>
          <a:xfrm>
            <a:off x="84751" y="1206858"/>
            <a:ext cx="6471692" cy="558393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name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id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pass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"pass"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pnum = request.getParameter(</a:t>
            </a:r>
            <a:r>
              <a:rPr lang="pt-BR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"pnum"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email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email2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"email2"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폼값을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저장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dto.setPass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(pass);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dto.setEmail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(email+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+email2);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//DAO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객체를 통해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DTO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저장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(application);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기존코드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dao.update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dao.close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성공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or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== 1 ){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성공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//if(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iResult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== 2 ){//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실패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response.sendRedirect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login.jsp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JSFunction.alertBack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회원정보 수정에 실패하였습니다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out);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sz="100" b="1"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666D8CAD-9361-4D16-BCDA-B1C260549B72}"/>
              </a:ext>
            </a:extLst>
          </p:cNvPr>
          <p:cNvSpPr/>
          <p:nvPr/>
        </p:nvSpPr>
        <p:spPr>
          <a:xfrm>
            <a:off x="6754832" y="1227225"/>
            <a:ext cx="5352417" cy="330586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update(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템플릿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"update member set 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 name=?, pass=?, 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pnum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=?, email=? 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 where id=?"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완성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con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.prepareStatement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(3,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(4,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.getEmail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.setString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쿼리문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실행</a:t>
            </a:r>
          </a:p>
          <a:p>
            <a:pPr algn="l"/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psmt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.executeUpdate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결과 반환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sz="3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946464-8EFB-4ACC-8609-F38EB3563481}"/>
              </a:ext>
            </a:extLst>
          </p:cNvPr>
          <p:cNvCxnSpPr>
            <a:cxnSpLocks/>
          </p:cNvCxnSpPr>
          <p:nvPr/>
        </p:nvCxnSpPr>
        <p:spPr>
          <a:xfrm flipV="1">
            <a:off x="2477300" y="3715966"/>
            <a:ext cx="4079143" cy="856801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31">
            <a:extLst>
              <a:ext uri="{FF2B5EF4-FFF2-40B4-BE49-F238E27FC236}">
                <a16:creationId xmlns:a16="http://schemas.microsoft.com/office/drawing/2014/main" id="{1B9E6414-A74D-41A9-83A9-FE90196D93FD}"/>
              </a:ext>
            </a:extLst>
          </p:cNvPr>
          <p:cNvSpPr txBox="1"/>
          <p:nvPr/>
        </p:nvSpPr>
        <p:spPr>
          <a:xfrm>
            <a:off x="9815750" y="4140673"/>
            <a:ext cx="2291499" cy="492443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BoardDAO.java</a:t>
            </a:r>
          </a:p>
          <a:p>
            <a:r>
              <a:rPr lang="en-US" dirty="0"/>
              <a:t>update</a:t>
            </a:r>
            <a:r>
              <a:rPr lang="ko-KR" altLang="en-US" dirty="0"/>
              <a:t>메소드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144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533683" y="6305989"/>
            <a:ext cx="337225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1778" name="직사각형"/>
          <p:cNvSpPr/>
          <p:nvPr/>
        </p:nvSpPr>
        <p:spPr>
          <a:xfrm>
            <a:off x="-7086" y="-5451"/>
            <a:ext cx="12206173" cy="6868903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9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8" y="-4929"/>
            <a:ext cx="12229692" cy="6867858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TextBox 5"/>
          <p:cNvSpPr txBox="1"/>
          <p:nvPr/>
        </p:nvSpPr>
        <p:spPr>
          <a:xfrm>
            <a:off x="4388592" y="3110229"/>
            <a:ext cx="34148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7773038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3</a:t>
            </a:r>
            <a:r>
              <a:rPr lang="ko-KR" altLang="en-US"/>
              <a:t>. 메인 페이지</a:t>
            </a:r>
            <a:r>
              <a:rPr lang="en-US" altLang="ko-KR"/>
              <a:t>(index4.jsp)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16716" y="949499"/>
            <a:ext cx="3500878" cy="27732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b="0"/>
              <a:t> </a:t>
            </a:r>
            <a:r>
              <a:rPr lang="en-US" altLang="ko-KR" b="0"/>
              <a:t>3.  </a:t>
            </a:r>
            <a:r>
              <a:rPr lang="ko-KR" altLang="en-US" b="0"/>
              <a:t>해당페이지의 </a:t>
            </a:r>
            <a:r>
              <a:rPr lang="en-US" altLang="ko-KR" b="0"/>
              <a:t>body</a:t>
            </a:r>
            <a:r>
              <a:rPr lang="ko-KR" altLang="en-US" b="0"/>
              <a:t>부분으로 상품을 나열</a:t>
            </a:r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1149" name="그림 1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91607"/>
            <a:ext cx="5117191" cy="3614298"/>
          </a:xfrm>
          <a:prstGeom prst="rect">
            <a:avLst/>
          </a:prstGeom>
        </p:spPr>
      </p:pic>
      <p:sp>
        <p:nvSpPr>
          <p:cNvPr id="1152" name="직사각형"/>
          <p:cNvSpPr/>
          <p:nvPr/>
        </p:nvSpPr>
        <p:spPr>
          <a:xfrm>
            <a:off x="5555058" y="1038375"/>
            <a:ext cx="6222875" cy="563819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5562373" y="1057547"/>
            <a:ext cx="5591629" cy="545564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[body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부분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&lt;%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//컬렉션 리스트를 선언하며, 자바빈 저장소에 있는 모든 제품 데이터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//ArrayList&lt;Product&gt; listOfProducts = productDAO.getAllProducts();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ProductRepository dao = ProductRepository.getInstance();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ArrayList&lt;Product&gt; listOfProducts = dao.getAllProducts();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&lt;div class="container" style="padding-top: 10px"&gt;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그리드 시스템 : 기본적으로 12칼럼으로 나누어서 기능을 제공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이를 테이블의 형식으로 row 클래스와 col-* 클래들로 자유롭게 구성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 이렇게 구성한 페이지들을 부트스트랩에서 알아서 크키에 따라 반응형으로 동작하도록 만듦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부트스트랩 row와 column을 사용하여 그리드 레이아웃을 구현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row 클래스는 container나 container-fluid 안에 있어야 정상적인 배열이나 패팅을 지원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row 클래스는 가로로 그룹 지을 칼럼들의 집합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내용은 col-* 클래스 안에 있어야 하며, row의 직속 자녀 요소로 배치해야 함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칼럼은 총 12칼럼이 있는 것으로 정의하여 각 배치할 칸에 따라서 클래스를 결정한다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예를 들어 같은 넓이의 3개의 칼럼을 쓰고자 한다면 .col-sm-3 칼럼 클래스를 사용한다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&lt;!-- 컨테이너에 하나의 행을 만든다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&lt;div class="row" align="center"&gt;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컬렉션 리스트에 저장된 데이터들을 반복문으로 하나씩 꺼내어 제품 객체에 저장하고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모든 저장된 물건들을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문을 통해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객체에 저장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for(int i = 0; i &lt; listOfProducts.size(); i++) {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Product product = listOfProducts.get(i);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&lt;!-- 첫 번째 열을 md 사이즈의 4개의 칼럼을 쓰는 열로 만든다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이를 통해 상품들을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개의 상품으로 나열한다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ko-KR" alt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ko-KR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&lt;div class="col-md-3"&gt;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&lt;!-- 해당 상품 이미지를 누르면 상세 페이지로 이동한다.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&lt;p&gt;&lt;a href="./product5.jsp?id=&lt;%=product.getProductId()%&gt;" &gt;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&lt;img src="../resources/images/&lt;%=product.getFilename()%&gt;" style="width:200px; height:100px;"&gt;&lt;/a&gt;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&lt;!-- 저장된 제품 객체의 제품 이름, 설명, 가격을 가져와 출력한다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&lt;h3&gt;&lt;%= product.getPname() %&gt;&lt;/h3&gt;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 &lt;p&gt;&lt;%= product.getDescription() %&gt;&lt;/p&gt;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&lt;p&gt;&lt;%= product.getUnitPrice() %&gt;원&lt;/p&gt;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   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&lt;%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}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   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 &lt;/div&gt;&lt;hr&gt;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		&lt;/div&gt;</a:t>
            </a:r>
          </a:p>
        </p:txBody>
      </p:sp>
    </p:spTree>
    <p:extLst>
      <p:ext uri="{BB962C8B-B14F-4D97-AF65-F5344CB8AC3E}">
        <p14:creationId xmlns:p14="http://schemas.microsoft.com/office/powerpoint/2010/main" val="25011993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3826498" y="1304274"/>
            <a:ext cx="7855734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213059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/>
          </a:p>
        </p:txBody>
      </p:sp>
      <p:sp>
        <p:nvSpPr>
          <p:cNvPr id="1151" name="TextBox 25"/>
          <p:cNvSpPr txBox="1"/>
          <p:nvPr/>
        </p:nvSpPr>
        <p:spPr>
          <a:xfrm>
            <a:off x="10301421" y="1211580"/>
            <a:ext cx="1324357" cy="291465"/>
          </a:xfrm>
          <a:prstGeom prst="rect">
            <a:avLst/>
          </a:prstGeom>
          <a:solidFill>
            <a:schemeClr val="accent1">
              <a:satOff val="-19090"/>
              <a:lumOff val="-11920"/>
            </a:schemeClr>
          </a:solidFill>
          <a:ln w="12700">
            <a:miter/>
          </a:ln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/>
              <a:t>카테고리 기능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 rotWithShape="1">
          <a:blip r:embed="rId2"/>
          <a:srcRect t="16830" b="78100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7449187" cy="64346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pPr lvl="0">
              <a:defRPr/>
            </a:pPr>
            <a:r>
              <a:rPr lang="ko-KR" altLang="en-US"/>
              <a:t>기술 소개  - </a:t>
            </a:r>
            <a:r>
              <a:rPr lang="en-US" altLang="ko-KR"/>
              <a:t>4</a:t>
            </a:r>
            <a:r>
              <a:rPr lang="ko-KR" altLang="en-US"/>
              <a:t>. 상품 상세 정보 페이지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6" y="951557"/>
            <a:ext cx="6045383" cy="27526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. 메인 페이지에서 상품을 선택하면 해당 상품에 대한 상세 정보가 나온다</a:t>
            </a:r>
            <a:r>
              <a:rPr lang="en-US" altLang="ko-KR"/>
              <a:t>.</a:t>
            </a:r>
            <a:r>
              <a:rPr lang="ko-KR" altLang="en-US"/>
              <a:t>    </a:t>
            </a:r>
          </a:p>
        </p:txBody>
      </p:sp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784332" y="6355080"/>
            <a:ext cx="200409" cy="301046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lvl="0">
              <a:defRPr/>
            </a:pPr>
            <a:fld id="{86CB4B4D-7CA3-9044-876B-883B54F8677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1157" name="그림 11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84160"/>
            <a:ext cx="3781878" cy="3123633"/>
          </a:xfrm>
          <a:prstGeom prst="rect">
            <a:avLst/>
          </a:prstGeom>
        </p:spPr>
      </p:pic>
      <p:sp>
        <p:nvSpPr>
          <p:cNvPr id="1162" name="TextBox 1161"/>
          <p:cNvSpPr txBox="1"/>
          <p:nvPr/>
        </p:nvSpPr>
        <p:spPr>
          <a:xfrm>
            <a:off x="3857625" y="1389438"/>
            <a:ext cx="7264974" cy="374263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&lt;body&gt;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id="body-content"&gt;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&lt;jsp:include page="../page/header.jsp" /&gt;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&lt;%		// 이미지 및 정보들을 가져오기 위해 아래와 같은 코드 작성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String id = request.getParameter("id");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ProductRepository dao = ProductRepository.getInstance();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Product product = dao.getProductById(id);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%&gt;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&lt;!-- jumbotron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&lt;div class="jumbotron"&gt;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&lt;div class="container1"&gt;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&lt;h1 class="display-3"&gt;상품 상세 정보&lt;/h1&gt;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&lt;ol class="category_bar"&gt;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Home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&lt;a&gt;전자기기&lt;/a&gt;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&lt;!-- 메인페이지에서 해당 이미지를 누를때 마다 해당 아이템의 카테고리가 구분되서 출력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	&lt;a&gt;&lt;%= product.getCategory() %&gt;&lt;/a&gt;	&lt;!-- 해당 부분에서 JasperException에러가 발생 --&gt;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	&lt;/li&gt;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		&lt;/ol&gt;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	&lt;/div&gt;</a:t>
            </a:r>
          </a:p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800" b="0" i="0" u="none" strike="noStrike" cap="none" spc="0" normalizeH="0" baseline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	&lt;/div&gt;</a:t>
            </a:r>
          </a:p>
        </p:txBody>
      </p:sp>
      <p:sp>
        <p:nvSpPr>
          <p:cNvPr id="1166" name="자유형: 도형 1165"/>
          <p:cNvSpPr/>
          <p:nvPr/>
        </p:nvSpPr>
        <p:spPr>
          <a:xfrm>
            <a:off x="523279" y="4824413"/>
            <a:ext cx="290512" cy="14883"/>
          </a:xfrm>
          <a:custGeom>
            <a:avLst/>
            <a:gdLst>
              <a:gd name="connsiteX0" fmla="*/ -4761 w 290512"/>
              <a:gd name="connsiteY0" fmla="*/ -166 h 14883"/>
              <a:gd name="connsiteX1" fmla="*/ 61913 w 290512"/>
              <a:gd name="connsiteY1" fmla="*/ -166 h 14883"/>
              <a:gd name="connsiteX2" fmla="*/ 66675 w 290512"/>
              <a:gd name="connsiteY2" fmla="*/ 4596 h 14883"/>
              <a:gd name="connsiteX3" fmla="*/ 100013 w 290512"/>
              <a:gd name="connsiteY3" fmla="*/ 4596 h 14883"/>
              <a:gd name="connsiteX4" fmla="*/ 104775 w 290512"/>
              <a:gd name="connsiteY4" fmla="*/ 9358 h 14883"/>
              <a:gd name="connsiteX5" fmla="*/ 128588 w 290512"/>
              <a:gd name="connsiteY5" fmla="*/ 9358 h 14883"/>
              <a:gd name="connsiteX6" fmla="*/ 133350 w 290512"/>
              <a:gd name="connsiteY6" fmla="*/ 14121 h 14883"/>
              <a:gd name="connsiteX7" fmla="*/ 214313 w 290512"/>
              <a:gd name="connsiteY7" fmla="*/ 14121 h 14883"/>
              <a:gd name="connsiteX8" fmla="*/ 219075 w 290512"/>
              <a:gd name="connsiteY8" fmla="*/ 9358 h 14883"/>
              <a:gd name="connsiteX9" fmla="*/ 238125 w 290512"/>
              <a:gd name="connsiteY9" fmla="*/ 9358 h 14883"/>
              <a:gd name="connsiteX10" fmla="*/ 242888 w 290512"/>
              <a:gd name="connsiteY10" fmla="*/ 4596 h 14883"/>
              <a:gd name="connsiteX11" fmla="*/ 271463 w 290512"/>
              <a:gd name="connsiteY11" fmla="*/ -166 h 14883"/>
              <a:gd name="connsiteX12" fmla="*/ 295275 w 290512"/>
              <a:gd name="connsiteY12" fmla="*/ -166 h 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0512" h="14883">
                <a:moveTo>
                  <a:pt x="-4761" y="-166"/>
                </a:moveTo>
                <a:cubicBezTo>
                  <a:pt x="-316" y="-166"/>
                  <a:pt x="57150" y="-484"/>
                  <a:pt x="61913" y="-166"/>
                </a:cubicBezTo>
                <a:cubicBezTo>
                  <a:pt x="66675" y="151"/>
                  <a:pt x="64135" y="4278"/>
                  <a:pt x="66675" y="4596"/>
                </a:cubicBezTo>
                <a:cubicBezTo>
                  <a:pt x="69215" y="4913"/>
                  <a:pt x="97473" y="4278"/>
                  <a:pt x="100013" y="4596"/>
                </a:cubicBezTo>
                <a:cubicBezTo>
                  <a:pt x="102553" y="4913"/>
                  <a:pt x="102870" y="9041"/>
                  <a:pt x="104775" y="9358"/>
                </a:cubicBezTo>
                <a:cubicBezTo>
                  <a:pt x="106680" y="9676"/>
                  <a:pt x="126683" y="9041"/>
                  <a:pt x="128588" y="9358"/>
                </a:cubicBezTo>
                <a:cubicBezTo>
                  <a:pt x="130493" y="9676"/>
                  <a:pt x="127635" y="13803"/>
                  <a:pt x="133350" y="14121"/>
                </a:cubicBezTo>
                <a:cubicBezTo>
                  <a:pt x="139065" y="14438"/>
                  <a:pt x="208598" y="14438"/>
                  <a:pt x="214313" y="14121"/>
                </a:cubicBezTo>
                <a:cubicBezTo>
                  <a:pt x="220028" y="13803"/>
                  <a:pt x="217488" y="9676"/>
                  <a:pt x="219075" y="9358"/>
                </a:cubicBezTo>
                <a:cubicBezTo>
                  <a:pt x="220663" y="9041"/>
                  <a:pt x="236538" y="9676"/>
                  <a:pt x="238125" y="9358"/>
                </a:cubicBezTo>
                <a:cubicBezTo>
                  <a:pt x="239713" y="9041"/>
                  <a:pt x="240665" y="5231"/>
                  <a:pt x="242888" y="4596"/>
                </a:cubicBezTo>
                <a:cubicBezTo>
                  <a:pt x="245110" y="3961"/>
                  <a:pt x="267970" y="151"/>
                  <a:pt x="271463" y="-166"/>
                </a:cubicBezTo>
                <a:cubicBezTo>
                  <a:pt x="274955" y="-484"/>
                  <a:pt x="293688" y="-166"/>
                  <a:pt x="295275" y="-166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ctr">
            <a:spAutoFit/>
          </a:bodyPr>
          <a:lstStyle/>
          <a:p>
            <a:pPr marL="0" marR="0" indent="0" algn="l" defTabSz="4572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9" name="직선 화살표 연결선 1168"/>
          <p:cNvCxnSpPr/>
          <p:nvPr/>
        </p:nvCxnSpPr>
        <p:spPr>
          <a:xfrm flipV="1">
            <a:off x="827485" y="4458891"/>
            <a:ext cx="5726906" cy="273844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  <p:extLst>
      <p:ext uri="{BB962C8B-B14F-4D97-AF65-F5344CB8AC3E}">
        <p14:creationId xmlns:p14="http://schemas.microsoft.com/office/powerpoint/2010/main" val="19370264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3.xml><?xml version="1.0" encoding="utf-8"?>
<a:theme xmlns:a="http://schemas.openxmlformats.org/drawingml/2006/main" name="2_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23667</Words>
  <Application>Microsoft Office PowerPoint</Application>
  <PresentationFormat>와이드스크린</PresentationFormat>
  <Paragraphs>2816</Paragraphs>
  <Slides>77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77</vt:i4>
      </vt:variant>
    </vt:vector>
  </HeadingPairs>
  <TitlesOfParts>
    <vt:vector size="92" baseType="lpstr">
      <vt:lpstr>NanumSquare_ac Bold</vt:lpstr>
      <vt:lpstr>NanumSquareRound Bold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Palatino Linotype</vt:lpstr>
      <vt:lpstr>HDOfficeLightV0</vt:lpstr>
      <vt:lpstr>1_HDOfficeLightV0</vt:lpstr>
      <vt:lpstr>2_HDOfficeLightV0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pyh</dc:creator>
  <cp:lastModifiedBy>ppyh09 ppyh09</cp:lastModifiedBy>
  <cp:revision>128</cp:revision>
  <dcterms:modified xsi:type="dcterms:W3CDTF">2022-06-19T14:22:47Z</dcterms:modified>
</cp:coreProperties>
</file>